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 id="274"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20B0606030504020204"/>
      <p:regular r:id="rId10"/>
    </p:embeddedFont>
    <p:embeddedFont>
      <p:font typeface="Open Sans Bold" charset="1" panose="020B0806030504020204"/>
      <p:regular r:id="rId11"/>
    </p:embeddedFont>
    <p:embeddedFont>
      <p:font typeface="Open Sans Italics" charset="1" panose="020B0606030504020204"/>
      <p:regular r:id="rId12"/>
    </p:embeddedFont>
    <p:embeddedFont>
      <p:font typeface="Open Sans Bold Italics" charset="1" panose="020B0806030504020204"/>
      <p:regular r:id="rId13"/>
    </p:embeddedFont>
    <p:embeddedFont>
      <p:font typeface="Nourd Bold" charset="1" panose="00000700000000000000"/>
      <p:regular r:id="rId14"/>
    </p:embeddedFont>
    <p:embeddedFont>
      <p:font typeface="Nourd Bold Bold" charset="1" panose="00000A00000000000000"/>
      <p:regular r:id="rId15"/>
    </p:embeddedFont>
    <p:embeddedFont>
      <p:font typeface="Inter" charset="1" panose="020B0502030000000004"/>
      <p:regular r:id="rId16"/>
    </p:embeddedFont>
    <p:embeddedFont>
      <p:font typeface="Inter Bold" charset="1" panose="020B0802030000000004"/>
      <p:regular r:id="rId17"/>
    </p:embeddedFont>
    <p:embeddedFont>
      <p:font typeface="Inter Italics" charset="1" panose="020B0502030000000004"/>
      <p:regular r:id="rId18"/>
    </p:embeddedFont>
    <p:embeddedFont>
      <p:font typeface="Inter Bold Italics" charset="1" panose="020B0802030000000004"/>
      <p:regular r:id="rId19"/>
    </p:embeddedFont>
    <p:embeddedFont>
      <p:font typeface="Malibu Ring" charset="1" panose="02000000000000000000"/>
      <p:regular r:id="rId20"/>
    </p:embeddedFont>
    <p:embeddedFont>
      <p:font typeface="Canva Sans 1" charset="1" panose="020B0503030501040103"/>
      <p:regular r:id="rId21"/>
    </p:embeddedFont>
    <p:embeddedFont>
      <p:font typeface="Canva Sans 1 Bold" charset="1" panose="020B0803030501040103"/>
      <p:regular r:id="rId22"/>
    </p:embeddedFont>
    <p:embeddedFont>
      <p:font typeface="Canva Sans 1 Italics" charset="1" panose="020B0503030501040103"/>
      <p:regular r:id="rId23"/>
    </p:embeddedFont>
    <p:embeddedFont>
      <p:font typeface="Canva Sans 1 Bold Italics" charset="1" panose="020B0803030501040103"/>
      <p:regular r:id="rId24"/>
    </p:embeddedFont>
    <p:embeddedFont>
      <p:font typeface="Canva Sans 2" charset="1" panose="020B0503030501040103"/>
      <p:regular r:id="rId25"/>
    </p:embeddedFont>
    <p:embeddedFont>
      <p:font typeface="Canva Sans 2 Bold" charset="1" panose="020B0803030501040103"/>
      <p:regular r:id="rId26"/>
    </p:embeddedFont>
    <p:embeddedFont>
      <p:font typeface="Canva Sans 2 Italics" charset="1" panose="020B0503030501040103"/>
      <p:regular r:id="rId27"/>
    </p:embeddedFont>
    <p:embeddedFont>
      <p:font typeface="Canva Sans 2 Bold Italics" charset="1" panose="020B0803030501040103"/>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43" Target="slides/slide15.xml" Type="http://schemas.openxmlformats.org/officeDocument/2006/relationships/slide"/><Relationship Id="rId44" Target="slides/slide16.xml" Type="http://schemas.openxmlformats.org/officeDocument/2006/relationships/slide"/><Relationship Id="rId45" Target="slides/slide17.xml" Type="http://schemas.openxmlformats.org/officeDocument/2006/relationships/slide"/><Relationship Id="rId46" Target="slides/slide18.xml" Type="http://schemas.openxmlformats.org/officeDocument/2006/relationships/slide"/><Relationship Id="rId47" Target="slides/slide1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5.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18515" y="3190240"/>
            <a:ext cx="15179365" cy="1953260"/>
          </a:xfrm>
          <a:prstGeom prst="rect">
            <a:avLst/>
          </a:prstGeom>
        </p:spPr>
        <p:txBody>
          <a:bodyPr anchor="t" rtlCol="false" tIns="0" lIns="0" bIns="0" rIns="0">
            <a:spAutoFit/>
          </a:bodyPr>
          <a:lstStyle/>
          <a:p>
            <a:pPr algn="ctr">
              <a:lnSpc>
                <a:spcPts val="7839"/>
              </a:lnSpc>
            </a:pPr>
            <a:r>
              <a:rPr lang="en-US" sz="5599">
                <a:solidFill>
                  <a:srgbClr val="000000"/>
                </a:solidFill>
                <a:latin typeface="Open Sans"/>
              </a:rPr>
              <a:t>SCHOOL OF ENGINEERING AND TECHNOLOGY</a:t>
            </a:r>
          </a:p>
        </p:txBody>
      </p:sp>
      <p:sp>
        <p:nvSpPr>
          <p:cNvPr name="TextBox 3" id="3"/>
          <p:cNvSpPr txBox="true"/>
          <p:nvPr/>
        </p:nvSpPr>
        <p:spPr>
          <a:xfrm rot="0">
            <a:off x="189623" y="-123825"/>
            <a:ext cx="18288000" cy="2192655"/>
          </a:xfrm>
          <a:prstGeom prst="rect">
            <a:avLst/>
          </a:prstGeom>
        </p:spPr>
        <p:txBody>
          <a:bodyPr anchor="t" rtlCol="false" tIns="0" lIns="0" bIns="0" rIns="0">
            <a:spAutoFit/>
          </a:bodyPr>
          <a:lstStyle/>
          <a:p>
            <a:pPr algn="ctr">
              <a:lnSpc>
                <a:spcPts val="8820"/>
              </a:lnSpc>
            </a:pPr>
            <a:r>
              <a:rPr lang="en-US" sz="6300">
                <a:solidFill>
                  <a:srgbClr val="000000"/>
                </a:solidFill>
                <a:latin typeface="Open Sans"/>
              </a:rPr>
              <a:t>MODY UNIVERSITY OF SCIENCE AND TECHNOLOGY</a:t>
            </a:r>
          </a:p>
        </p:txBody>
      </p:sp>
      <p:sp>
        <p:nvSpPr>
          <p:cNvPr name="Freeform 4" id="4"/>
          <p:cNvSpPr/>
          <p:nvPr/>
        </p:nvSpPr>
        <p:spPr>
          <a:xfrm flipH="false" flipV="false" rot="0">
            <a:off x="4734547" y="5880010"/>
            <a:ext cx="9359489" cy="3932815"/>
          </a:xfrm>
          <a:custGeom>
            <a:avLst/>
            <a:gdLst/>
            <a:ahLst/>
            <a:cxnLst/>
            <a:rect r="r" b="b" t="t" l="l"/>
            <a:pathLst>
              <a:path h="3932815" w="9359489">
                <a:moveTo>
                  <a:pt x="0" y="0"/>
                </a:moveTo>
                <a:lnTo>
                  <a:pt x="9359489" y="0"/>
                </a:lnTo>
                <a:lnTo>
                  <a:pt x="9359489" y="3932815"/>
                </a:lnTo>
                <a:lnTo>
                  <a:pt x="0" y="3932815"/>
                </a:lnTo>
                <a:lnTo>
                  <a:pt x="0" y="0"/>
                </a:lnTo>
                <a:close/>
              </a:path>
            </a:pathLst>
          </a:custGeom>
          <a:blipFill>
            <a:blip r:embed="rId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442413" y="1153037"/>
            <a:ext cx="17329249" cy="7975458"/>
          </a:xfrm>
          <a:prstGeom prst="rect">
            <a:avLst/>
          </a:prstGeom>
        </p:spPr>
        <p:txBody>
          <a:bodyPr anchor="t" rtlCol="false" tIns="0" lIns="0" bIns="0" rIns="0">
            <a:spAutoFit/>
          </a:bodyPr>
          <a:lstStyle/>
          <a:p>
            <a:pPr>
              <a:lnSpc>
                <a:spcPts val="4627"/>
              </a:lnSpc>
              <a:spcBef>
                <a:spcPct val="0"/>
              </a:spcBef>
            </a:pPr>
            <a:r>
              <a:rPr lang="en-US" sz="3305">
                <a:solidFill>
                  <a:srgbClr val="FFFFFF"/>
                </a:solidFill>
                <a:latin typeface="Inter Bold"/>
              </a:rPr>
              <a:t>DATASET – </a:t>
            </a:r>
            <a:r>
              <a:rPr lang="en-US" sz="3305">
                <a:solidFill>
                  <a:srgbClr val="FFFFFF"/>
                </a:solidFill>
                <a:latin typeface="Inter"/>
              </a:rPr>
              <a:t>IT CONTAINS THE DIFFERENT DATA SET LIKE IMAGES AND VIDEOS</a:t>
            </a:r>
          </a:p>
          <a:p>
            <a:pPr>
              <a:lnSpc>
                <a:spcPts val="4487"/>
              </a:lnSpc>
              <a:spcBef>
                <a:spcPct val="0"/>
              </a:spcBef>
            </a:pPr>
            <a:r>
              <a:rPr lang="en-US" sz="3205">
                <a:solidFill>
                  <a:srgbClr val="FFFFFF"/>
                </a:solidFill>
                <a:latin typeface="Inter"/>
              </a:rPr>
              <a:t>ABOUT THE OBJECTS WHICH NEED TO DETECT AND HELPS TO TRAIN THE SYSTEM TO</a:t>
            </a:r>
          </a:p>
          <a:p>
            <a:pPr>
              <a:lnSpc>
                <a:spcPts val="4487"/>
              </a:lnSpc>
              <a:spcBef>
                <a:spcPct val="0"/>
              </a:spcBef>
            </a:pPr>
            <a:r>
              <a:rPr lang="en-US" sz="3205">
                <a:solidFill>
                  <a:srgbClr val="FFFFFF"/>
                </a:solidFill>
                <a:latin typeface="Inter"/>
              </a:rPr>
              <a:t>DETECT THE CUSTOM OBJECT.</a:t>
            </a:r>
          </a:p>
          <a:p>
            <a:pPr>
              <a:lnSpc>
                <a:spcPts val="4627"/>
              </a:lnSpc>
              <a:spcBef>
                <a:spcPct val="0"/>
              </a:spcBef>
            </a:pPr>
            <a:r>
              <a:rPr lang="en-US" sz="3305">
                <a:solidFill>
                  <a:srgbClr val="FFFFFF"/>
                </a:solidFill>
                <a:latin typeface="Inter Bold"/>
              </a:rPr>
              <a:t>TRAIN_SET – </a:t>
            </a:r>
            <a:r>
              <a:rPr lang="en-US" sz="3305">
                <a:solidFill>
                  <a:srgbClr val="FFFFFF"/>
                </a:solidFill>
                <a:latin typeface="Inter"/>
              </a:rPr>
              <a:t>TRAIN_SET ARE THE SET OF DATA WHICH IS COLLECTED FOR TO TRAIN</a:t>
            </a:r>
          </a:p>
          <a:p>
            <a:pPr>
              <a:lnSpc>
                <a:spcPts val="4487"/>
              </a:lnSpc>
              <a:spcBef>
                <a:spcPct val="0"/>
              </a:spcBef>
            </a:pPr>
            <a:r>
              <a:rPr lang="en-US" sz="3205">
                <a:solidFill>
                  <a:srgbClr val="FFFFFF"/>
                </a:solidFill>
                <a:latin typeface="Inter"/>
              </a:rPr>
              <a:t>THE MACHINE TO DETECT THE CUSTOM OBJECT.</a:t>
            </a:r>
          </a:p>
          <a:p>
            <a:pPr>
              <a:lnSpc>
                <a:spcPts val="4627"/>
              </a:lnSpc>
              <a:spcBef>
                <a:spcPct val="0"/>
              </a:spcBef>
            </a:pPr>
            <a:r>
              <a:rPr lang="en-US" sz="3305">
                <a:solidFill>
                  <a:srgbClr val="FFFFFF"/>
                </a:solidFill>
                <a:latin typeface="Inter Bold"/>
              </a:rPr>
              <a:t>DATA PRE-PROCESSING – </a:t>
            </a:r>
            <a:r>
              <a:rPr lang="en-US" sz="3305">
                <a:solidFill>
                  <a:srgbClr val="FFFFFF"/>
                </a:solidFill>
                <a:latin typeface="Inter"/>
              </a:rPr>
              <a:t>NOW THE TRAIN_SET WILL BE IN PROCESSING TO TRAIN</a:t>
            </a:r>
          </a:p>
          <a:p>
            <a:pPr>
              <a:lnSpc>
                <a:spcPts val="4487"/>
              </a:lnSpc>
              <a:spcBef>
                <a:spcPct val="0"/>
              </a:spcBef>
            </a:pPr>
            <a:r>
              <a:rPr lang="en-US" sz="3205">
                <a:solidFill>
                  <a:srgbClr val="FFFFFF"/>
                </a:solidFill>
                <a:latin typeface="Inter"/>
              </a:rPr>
              <a:t>THE SYSTEM TO DETECT A CUSTOM OBJECT WITH THE HELP OF DATA PRE-</a:t>
            </a:r>
          </a:p>
          <a:p>
            <a:pPr>
              <a:lnSpc>
                <a:spcPts val="4487"/>
              </a:lnSpc>
              <a:spcBef>
                <a:spcPct val="0"/>
              </a:spcBef>
            </a:pPr>
            <a:r>
              <a:rPr lang="en-US" sz="3205">
                <a:solidFill>
                  <a:srgbClr val="FFFFFF"/>
                </a:solidFill>
                <a:latin typeface="Inter"/>
              </a:rPr>
              <a:t>PROCESSING.</a:t>
            </a:r>
          </a:p>
          <a:p>
            <a:pPr>
              <a:lnSpc>
                <a:spcPts val="4627"/>
              </a:lnSpc>
              <a:spcBef>
                <a:spcPct val="0"/>
              </a:spcBef>
            </a:pPr>
            <a:r>
              <a:rPr lang="en-US" sz="3305">
                <a:solidFill>
                  <a:srgbClr val="FFFFFF"/>
                </a:solidFill>
                <a:latin typeface="Inter Bold"/>
              </a:rPr>
              <a:t>BUILDING CNN – </a:t>
            </a:r>
            <a:r>
              <a:rPr lang="en-US" sz="3305">
                <a:solidFill>
                  <a:srgbClr val="FFFFFF"/>
                </a:solidFill>
                <a:latin typeface="Inter"/>
              </a:rPr>
              <a:t>CNN IS A TRAIN DATA SETS ABOUT THE DATA PRE-PROCESSING</a:t>
            </a:r>
          </a:p>
          <a:p>
            <a:pPr>
              <a:lnSpc>
                <a:spcPts val="4487"/>
              </a:lnSpc>
              <a:spcBef>
                <a:spcPct val="0"/>
              </a:spcBef>
            </a:pPr>
            <a:r>
              <a:rPr lang="en-US" sz="3205">
                <a:solidFill>
                  <a:srgbClr val="FFFFFF"/>
                </a:solidFill>
                <a:latin typeface="Inter"/>
              </a:rPr>
              <a:t>WHICH WILL BE EXECUTED TO DETECT THE CUSTOM OBJECT.</a:t>
            </a:r>
          </a:p>
          <a:p>
            <a:pPr>
              <a:lnSpc>
                <a:spcPts val="4627"/>
              </a:lnSpc>
              <a:spcBef>
                <a:spcPct val="0"/>
              </a:spcBef>
            </a:pPr>
            <a:r>
              <a:rPr lang="en-US" sz="3305">
                <a:solidFill>
                  <a:srgbClr val="FFFFFF"/>
                </a:solidFill>
                <a:latin typeface="Inter Bold"/>
              </a:rPr>
              <a:t>TRAINING CNN – </a:t>
            </a:r>
            <a:r>
              <a:rPr lang="en-US" sz="3305">
                <a:solidFill>
                  <a:srgbClr val="FFFFFF"/>
                </a:solidFill>
                <a:latin typeface="Inter"/>
              </a:rPr>
              <a:t>THIS FILE CONTAINS THE PROCESSED DATA SET AND THE PRE-</a:t>
            </a:r>
          </a:p>
          <a:p>
            <a:pPr>
              <a:lnSpc>
                <a:spcPts val="4487"/>
              </a:lnSpc>
              <a:spcBef>
                <a:spcPct val="0"/>
              </a:spcBef>
            </a:pPr>
            <a:r>
              <a:rPr lang="en-US" sz="3205">
                <a:solidFill>
                  <a:srgbClr val="FFFFFF"/>
                </a:solidFill>
                <a:latin typeface="Inter"/>
              </a:rPr>
              <a:t>PROCESSING DATA.</a:t>
            </a:r>
          </a:p>
          <a:p>
            <a:pPr>
              <a:lnSpc>
                <a:spcPts val="4627"/>
              </a:lnSpc>
              <a:spcBef>
                <a:spcPct val="0"/>
              </a:spcBef>
            </a:pPr>
            <a:r>
              <a:rPr lang="en-US" sz="3305">
                <a:solidFill>
                  <a:srgbClr val="FFFFFF"/>
                </a:solidFill>
                <a:latin typeface="Inter Bold"/>
              </a:rPr>
              <a:t>ANALYSIS OF RESULT – </a:t>
            </a:r>
            <a:r>
              <a:rPr lang="en-US" sz="3305">
                <a:solidFill>
                  <a:srgbClr val="FFFFFF"/>
                </a:solidFill>
                <a:latin typeface="Inter"/>
              </a:rPr>
              <a:t>WITH THE HELP OF BUILDING CNN AND TRAINING CNN</a:t>
            </a:r>
          </a:p>
          <a:p>
            <a:pPr>
              <a:lnSpc>
                <a:spcPts val="4487"/>
              </a:lnSpc>
              <a:spcBef>
                <a:spcPct val="0"/>
              </a:spcBef>
            </a:pPr>
            <a:r>
              <a:rPr lang="en-US" sz="3205">
                <a:solidFill>
                  <a:srgbClr val="FFFFFF"/>
                </a:solidFill>
                <a:latin typeface="Inter"/>
              </a:rPr>
              <a:t>WE CAN DETECT THE CUSTOM OBJECT FOR WHICH OUR SYSTEM IS TRAINED.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750966" y="2688555"/>
            <a:ext cx="3051633" cy="7214143"/>
          </a:xfrm>
          <a:custGeom>
            <a:avLst/>
            <a:gdLst/>
            <a:ahLst/>
            <a:cxnLst/>
            <a:rect r="r" b="b" t="t" l="l"/>
            <a:pathLst>
              <a:path h="7214143" w="3051633">
                <a:moveTo>
                  <a:pt x="0" y="0"/>
                </a:moveTo>
                <a:lnTo>
                  <a:pt x="3051633" y="0"/>
                </a:lnTo>
                <a:lnTo>
                  <a:pt x="3051633" y="7214144"/>
                </a:lnTo>
                <a:lnTo>
                  <a:pt x="0" y="7214144"/>
                </a:lnTo>
                <a:lnTo>
                  <a:pt x="0" y="0"/>
                </a:lnTo>
                <a:close/>
              </a:path>
            </a:pathLst>
          </a:custGeom>
          <a:blipFill>
            <a:blip r:embed="rId3"/>
            <a:stretch>
              <a:fillRect l="0" t="0" r="-340984" b="-4928"/>
            </a:stretch>
          </a:blipFill>
        </p:spPr>
      </p:sp>
      <p:sp>
        <p:nvSpPr>
          <p:cNvPr name="Freeform 4" id="4"/>
          <p:cNvSpPr/>
          <p:nvPr/>
        </p:nvSpPr>
        <p:spPr>
          <a:xfrm flipH="false" flipV="false" rot="0">
            <a:off x="4886233" y="6864301"/>
            <a:ext cx="12661703" cy="2917748"/>
          </a:xfrm>
          <a:custGeom>
            <a:avLst/>
            <a:gdLst/>
            <a:ahLst/>
            <a:cxnLst/>
            <a:rect r="r" b="b" t="t" l="l"/>
            <a:pathLst>
              <a:path h="2917748" w="12661703">
                <a:moveTo>
                  <a:pt x="0" y="0"/>
                </a:moveTo>
                <a:lnTo>
                  <a:pt x="12661702" y="0"/>
                </a:lnTo>
                <a:lnTo>
                  <a:pt x="12661702" y="2917748"/>
                </a:lnTo>
                <a:lnTo>
                  <a:pt x="0" y="2917748"/>
                </a:lnTo>
                <a:lnTo>
                  <a:pt x="0" y="0"/>
                </a:lnTo>
                <a:close/>
              </a:path>
            </a:pathLst>
          </a:custGeom>
          <a:blipFill>
            <a:blip r:embed="rId4"/>
            <a:stretch>
              <a:fillRect l="-16784" t="-154415" r="-18876" b="-76732"/>
            </a:stretch>
          </a:blipFill>
        </p:spPr>
      </p:sp>
      <p:sp>
        <p:nvSpPr>
          <p:cNvPr name="Freeform 5" id="5"/>
          <p:cNvSpPr/>
          <p:nvPr/>
        </p:nvSpPr>
        <p:spPr>
          <a:xfrm flipH="false" flipV="false" rot="0">
            <a:off x="4886233" y="3258448"/>
            <a:ext cx="11252740" cy="1685072"/>
          </a:xfrm>
          <a:custGeom>
            <a:avLst/>
            <a:gdLst/>
            <a:ahLst/>
            <a:cxnLst/>
            <a:rect r="r" b="b" t="t" l="l"/>
            <a:pathLst>
              <a:path h="1685072" w="11252740">
                <a:moveTo>
                  <a:pt x="0" y="0"/>
                </a:moveTo>
                <a:lnTo>
                  <a:pt x="11252740" y="0"/>
                </a:lnTo>
                <a:lnTo>
                  <a:pt x="11252740" y="1685072"/>
                </a:lnTo>
                <a:lnTo>
                  <a:pt x="0" y="1685072"/>
                </a:lnTo>
                <a:lnTo>
                  <a:pt x="0" y="0"/>
                </a:lnTo>
                <a:close/>
              </a:path>
            </a:pathLst>
          </a:custGeom>
          <a:blipFill>
            <a:blip r:embed="rId5"/>
            <a:stretch>
              <a:fillRect l="-39240" t="-265655" r="-139240" b="-680404"/>
            </a:stretch>
          </a:blipFill>
        </p:spPr>
      </p:sp>
      <p:sp>
        <p:nvSpPr>
          <p:cNvPr name="TextBox 6" id="6"/>
          <p:cNvSpPr txBox="true"/>
          <p:nvPr/>
        </p:nvSpPr>
        <p:spPr>
          <a:xfrm rot="0">
            <a:off x="750966" y="666645"/>
            <a:ext cx="5106314" cy="1899347"/>
          </a:xfrm>
          <a:prstGeom prst="rect">
            <a:avLst/>
          </a:prstGeom>
        </p:spPr>
        <p:txBody>
          <a:bodyPr anchor="t" rtlCol="false" tIns="0" lIns="0" bIns="0" rIns="0">
            <a:spAutoFit/>
          </a:bodyPr>
          <a:lstStyle/>
          <a:p>
            <a:pPr>
              <a:lnSpc>
                <a:spcPts val="5036"/>
              </a:lnSpc>
            </a:pPr>
            <a:r>
              <a:rPr lang="en-US" sz="3597">
                <a:solidFill>
                  <a:srgbClr val="FFFFFF"/>
                </a:solidFill>
                <a:latin typeface="Inter"/>
              </a:rPr>
              <a:t>Creating the labels text file for some basic objects.</a:t>
            </a:r>
          </a:p>
        </p:txBody>
      </p:sp>
      <p:sp>
        <p:nvSpPr>
          <p:cNvPr name="TextBox 7" id="7"/>
          <p:cNvSpPr txBox="true"/>
          <p:nvPr/>
        </p:nvSpPr>
        <p:spPr>
          <a:xfrm rot="0">
            <a:off x="4886233" y="5946028"/>
            <a:ext cx="10348111" cy="622997"/>
          </a:xfrm>
          <a:prstGeom prst="rect">
            <a:avLst/>
          </a:prstGeom>
        </p:spPr>
        <p:txBody>
          <a:bodyPr anchor="t" rtlCol="false" tIns="0" lIns="0" bIns="0" rIns="0">
            <a:spAutoFit/>
          </a:bodyPr>
          <a:lstStyle/>
          <a:p>
            <a:pPr>
              <a:lnSpc>
                <a:spcPts val="5036"/>
              </a:lnSpc>
            </a:pPr>
            <a:r>
              <a:rPr lang="en-US" sz="3597">
                <a:solidFill>
                  <a:srgbClr val="FFFFFF"/>
                </a:solidFill>
                <a:latin typeface="Inter"/>
              </a:rPr>
              <a:t>Printing the labels file in jupyter notebook.</a:t>
            </a:r>
          </a:p>
        </p:txBody>
      </p:sp>
      <p:sp>
        <p:nvSpPr>
          <p:cNvPr name="TextBox 8" id="8"/>
          <p:cNvSpPr txBox="true"/>
          <p:nvPr/>
        </p:nvSpPr>
        <p:spPr>
          <a:xfrm rot="0">
            <a:off x="5058988" y="2338957"/>
            <a:ext cx="4879006" cy="622997"/>
          </a:xfrm>
          <a:prstGeom prst="rect">
            <a:avLst/>
          </a:prstGeom>
        </p:spPr>
        <p:txBody>
          <a:bodyPr anchor="t" rtlCol="false" tIns="0" lIns="0" bIns="0" rIns="0">
            <a:spAutoFit/>
          </a:bodyPr>
          <a:lstStyle/>
          <a:p>
            <a:pPr>
              <a:lnSpc>
                <a:spcPts val="5036"/>
              </a:lnSpc>
            </a:pPr>
            <a:r>
              <a:rPr lang="en-US" sz="3597">
                <a:solidFill>
                  <a:srgbClr val="FFFFFF"/>
                </a:solidFill>
                <a:latin typeface="Inter"/>
              </a:rPr>
              <a:t>Importing of libraries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603556" y="3472666"/>
            <a:ext cx="7686138" cy="4699972"/>
          </a:xfrm>
          <a:custGeom>
            <a:avLst/>
            <a:gdLst/>
            <a:ahLst/>
            <a:cxnLst/>
            <a:rect r="r" b="b" t="t" l="l"/>
            <a:pathLst>
              <a:path h="4699972" w="7686138">
                <a:moveTo>
                  <a:pt x="0" y="0"/>
                </a:moveTo>
                <a:lnTo>
                  <a:pt x="7686138" y="0"/>
                </a:lnTo>
                <a:lnTo>
                  <a:pt x="7686138" y="4699972"/>
                </a:lnTo>
                <a:lnTo>
                  <a:pt x="0" y="4699972"/>
                </a:lnTo>
                <a:lnTo>
                  <a:pt x="0" y="0"/>
                </a:lnTo>
                <a:close/>
              </a:path>
            </a:pathLst>
          </a:custGeom>
          <a:blipFill>
            <a:blip r:embed="rId3"/>
            <a:stretch>
              <a:fillRect l="-13248" t="-4303" r="0" b="0"/>
            </a:stretch>
          </a:blipFill>
        </p:spPr>
      </p:sp>
      <p:sp>
        <p:nvSpPr>
          <p:cNvPr name="Freeform 4" id="4"/>
          <p:cNvSpPr/>
          <p:nvPr/>
        </p:nvSpPr>
        <p:spPr>
          <a:xfrm flipH="false" flipV="false" rot="0">
            <a:off x="9509645" y="3353358"/>
            <a:ext cx="8064452" cy="4819280"/>
          </a:xfrm>
          <a:custGeom>
            <a:avLst/>
            <a:gdLst/>
            <a:ahLst/>
            <a:cxnLst/>
            <a:rect r="r" b="b" t="t" l="l"/>
            <a:pathLst>
              <a:path h="4819280" w="8064452">
                <a:moveTo>
                  <a:pt x="0" y="0"/>
                </a:moveTo>
                <a:lnTo>
                  <a:pt x="8064452" y="0"/>
                </a:lnTo>
                <a:lnTo>
                  <a:pt x="8064452" y="4819280"/>
                </a:lnTo>
                <a:lnTo>
                  <a:pt x="0" y="4819280"/>
                </a:lnTo>
                <a:lnTo>
                  <a:pt x="0" y="0"/>
                </a:lnTo>
                <a:close/>
              </a:path>
            </a:pathLst>
          </a:custGeom>
          <a:blipFill>
            <a:blip r:embed="rId4"/>
            <a:stretch>
              <a:fillRect l="-18459" t="-41229" r="-84270" b="-49594"/>
            </a:stretch>
          </a:blipFill>
        </p:spPr>
      </p:sp>
      <p:sp>
        <p:nvSpPr>
          <p:cNvPr name="TextBox 5" id="5"/>
          <p:cNvSpPr txBox="true"/>
          <p:nvPr/>
        </p:nvSpPr>
        <p:spPr>
          <a:xfrm rot="0">
            <a:off x="603556" y="2381710"/>
            <a:ext cx="7127200" cy="622997"/>
          </a:xfrm>
          <a:prstGeom prst="rect">
            <a:avLst/>
          </a:prstGeom>
        </p:spPr>
        <p:txBody>
          <a:bodyPr anchor="t" rtlCol="false" tIns="0" lIns="0" bIns="0" rIns="0">
            <a:spAutoFit/>
          </a:bodyPr>
          <a:lstStyle/>
          <a:p>
            <a:pPr>
              <a:lnSpc>
                <a:spcPts val="5036"/>
              </a:lnSpc>
            </a:pPr>
            <a:r>
              <a:rPr lang="en-US" sz="3597">
                <a:solidFill>
                  <a:srgbClr val="FFFFFF"/>
                </a:solidFill>
                <a:latin typeface="Inter"/>
              </a:rPr>
              <a:t>Using random image to upload.</a:t>
            </a:r>
          </a:p>
        </p:txBody>
      </p:sp>
      <p:sp>
        <p:nvSpPr>
          <p:cNvPr name="TextBox 6" id="6"/>
          <p:cNvSpPr txBox="true"/>
          <p:nvPr/>
        </p:nvSpPr>
        <p:spPr>
          <a:xfrm rot="0">
            <a:off x="9509645" y="2407745"/>
            <a:ext cx="7224863" cy="596962"/>
          </a:xfrm>
          <a:prstGeom prst="rect">
            <a:avLst/>
          </a:prstGeom>
        </p:spPr>
        <p:txBody>
          <a:bodyPr anchor="t" rtlCol="false" tIns="0" lIns="0" bIns="0" rIns="0">
            <a:spAutoFit/>
          </a:bodyPr>
          <a:lstStyle/>
          <a:p>
            <a:pPr>
              <a:lnSpc>
                <a:spcPts val="4896"/>
              </a:lnSpc>
            </a:pPr>
            <a:r>
              <a:rPr lang="en-US" sz="3497">
                <a:solidFill>
                  <a:srgbClr val="FFFFFF"/>
                </a:solidFill>
                <a:latin typeface="Inter"/>
              </a:rPr>
              <a:t>Plotting of image on axis.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5824368" y="986620"/>
            <a:ext cx="7172521" cy="705956"/>
            <a:chOff x="0" y="0"/>
            <a:chExt cx="4129029" cy="406400"/>
          </a:xfrm>
        </p:grpSpPr>
        <p:sp>
          <p:nvSpPr>
            <p:cNvPr name="Freeform 4" id="4"/>
            <p:cNvSpPr/>
            <p:nvPr/>
          </p:nvSpPr>
          <p:spPr>
            <a:xfrm flipH="false" flipV="false" rot="0">
              <a:off x="0" y="0"/>
              <a:ext cx="4129029" cy="406400"/>
            </a:xfrm>
            <a:custGeom>
              <a:avLst/>
              <a:gdLst/>
              <a:ahLst/>
              <a:cxnLst/>
              <a:rect r="r" b="b" t="t" l="l"/>
              <a:pathLst>
                <a:path h="406400" w="4129029">
                  <a:moveTo>
                    <a:pt x="3925829" y="0"/>
                  </a:moveTo>
                  <a:cubicBezTo>
                    <a:pt x="4038053" y="0"/>
                    <a:pt x="4129029" y="90976"/>
                    <a:pt x="4129029" y="203200"/>
                  </a:cubicBezTo>
                  <a:cubicBezTo>
                    <a:pt x="4129029" y="315424"/>
                    <a:pt x="4038053" y="406400"/>
                    <a:pt x="3925829"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38100"/>
              <a:ext cx="812800" cy="444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7438450" y="1014796"/>
            <a:ext cx="3944357" cy="573405"/>
          </a:xfrm>
          <a:prstGeom prst="rect">
            <a:avLst/>
          </a:prstGeom>
        </p:spPr>
        <p:txBody>
          <a:bodyPr anchor="t" rtlCol="false" tIns="0" lIns="0" bIns="0" rIns="0">
            <a:spAutoFit/>
          </a:bodyPr>
          <a:lstStyle/>
          <a:p>
            <a:pPr algn="ctr">
              <a:lnSpc>
                <a:spcPts val="4620"/>
              </a:lnSpc>
              <a:spcBef>
                <a:spcPct val="0"/>
              </a:spcBef>
            </a:pPr>
            <a:r>
              <a:rPr lang="en-US" sz="3300">
                <a:solidFill>
                  <a:srgbClr val="000000"/>
                </a:solidFill>
                <a:latin typeface="Inter Bold"/>
              </a:rPr>
              <a:t>MAINTAINABILITY</a:t>
            </a:r>
          </a:p>
        </p:txBody>
      </p:sp>
      <p:sp>
        <p:nvSpPr>
          <p:cNvPr name="TextBox 7" id="7"/>
          <p:cNvSpPr txBox="true"/>
          <p:nvPr/>
        </p:nvSpPr>
        <p:spPr>
          <a:xfrm rot="0">
            <a:off x="257175" y="3049107"/>
            <a:ext cx="17773650" cy="1809809"/>
          </a:xfrm>
          <a:prstGeom prst="rect">
            <a:avLst/>
          </a:prstGeom>
        </p:spPr>
        <p:txBody>
          <a:bodyPr anchor="t" rtlCol="false" tIns="0" lIns="0" bIns="0" rIns="0">
            <a:spAutoFit/>
          </a:bodyPr>
          <a:lstStyle/>
          <a:p>
            <a:pPr>
              <a:lnSpc>
                <a:spcPts val="4808"/>
              </a:lnSpc>
              <a:spcBef>
                <a:spcPct val="0"/>
              </a:spcBef>
            </a:pPr>
            <a:r>
              <a:rPr lang="en-US" sz="3434">
                <a:solidFill>
                  <a:srgbClr val="FFFFFF"/>
                </a:solidFill>
                <a:latin typeface="Inter"/>
              </a:rPr>
              <a:t>THERE ARE DIFFERENT SOLUTIONS BY WHICH  WE CAN MAINTAIN PERFORMANCE OF YOUR OBJECT DETECTION MODEL LIKE IMPROVING  DATA SET WITH THE HELP OF IMAGE AUGMENTATION, PSEUDO LABELING, ENSEMBLING ETC. </a:t>
            </a:r>
          </a:p>
        </p:txBody>
      </p:sp>
      <p:sp>
        <p:nvSpPr>
          <p:cNvPr name="TextBox 8" id="8"/>
          <p:cNvSpPr txBox="true"/>
          <p:nvPr/>
        </p:nvSpPr>
        <p:spPr>
          <a:xfrm rot="0">
            <a:off x="257175" y="5809822"/>
            <a:ext cx="17516475" cy="1216025"/>
          </a:xfrm>
          <a:prstGeom prst="rect">
            <a:avLst/>
          </a:prstGeom>
        </p:spPr>
        <p:txBody>
          <a:bodyPr anchor="t" rtlCol="false" tIns="0" lIns="0" bIns="0" rIns="0">
            <a:spAutoFit/>
          </a:bodyPr>
          <a:lstStyle/>
          <a:p>
            <a:pPr>
              <a:lnSpc>
                <a:spcPts val="4899"/>
              </a:lnSpc>
              <a:spcBef>
                <a:spcPct val="0"/>
              </a:spcBef>
            </a:pPr>
            <a:r>
              <a:rPr lang="en-US" sz="3499">
                <a:solidFill>
                  <a:srgbClr val="FFFFFF"/>
                </a:solidFill>
                <a:latin typeface="Inter"/>
              </a:rPr>
              <a:t>FULLY CLOSED OBJECT CANNOT BE TRACKED AND CONSIDERED AS A NEW  OBJECT IN THE NEXT FRAME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5824368" y="986620"/>
            <a:ext cx="7172521" cy="705956"/>
            <a:chOff x="0" y="0"/>
            <a:chExt cx="4129029" cy="406400"/>
          </a:xfrm>
        </p:grpSpPr>
        <p:sp>
          <p:nvSpPr>
            <p:cNvPr name="Freeform 4" id="4"/>
            <p:cNvSpPr/>
            <p:nvPr/>
          </p:nvSpPr>
          <p:spPr>
            <a:xfrm flipH="false" flipV="false" rot="0">
              <a:off x="0" y="0"/>
              <a:ext cx="4129029" cy="406400"/>
            </a:xfrm>
            <a:custGeom>
              <a:avLst/>
              <a:gdLst/>
              <a:ahLst/>
              <a:cxnLst/>
              <a:rect r="r" b="b" t="t" l="l"/>
              <a:pathLst>
                <a:path h="406400" w="4129029">
                  <a:moveTo>
                    <a:pt x="3925829" y="0"/>
                  </a:moveTo>
                  <a:cubicBezTo>
                    <a:pt x="4038053" y="0"/>
                    <a:pt x="4129029" y="90976"/>
                    <a:pt x="4129029" y="203200"/>
                  </a:cubicBezTo>
                  <a:cubicBezTo>
                    <a:pt x="4129029" y="315424"/>
                    <a:pt x="4038053" y="406400"/>
                    <a:pt x="3925829"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38100"/>
              <a:ext cx="812800" cy="444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6650164" y="1006540"/>
            <a:ext cx="5520928" cy="589915"/>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Inter Bold"/>
              </a:rPr>
              <a:t>REALISTIC CONSTRAINTS</a:t>
            </a:r>
          </a:p>
        </p:txBody>
      </p:sp>
      <p:sp>
        <p:nvSpPr>
          <p:cNvPr name="TextBox 7" id="7"/>
          <p:cNvSpPr txBox="true"/>
          <p:nvPr/>
        </p:nvSpPr>
        <p:spPr>
          <a:xfrm rot="0">
            <a:off x="394169" y="2290223"/>
            <a:ext cx="17499662" cy="8111077"/>
          </a:xfrm>
          <a:prstGeom prst="rect">
            <a:avLst/>
          </a:prstGeom>
        </p:spPr>
        <p:txBody>
          <a:bodyPr anchor="t" rtlCol="false" tIns="0" lIns="0" bIns="0" rIns="0">
            <a:spAutoFit/>
          </a:bodyPr>
          <a:lstStyle/>
          <a:p>
            <a:pPr algn="just">
              <a:lnSpc>
                <a:spcPts val="6160"/>
              </a:lnSpc>
            </a:pPr>
            <a:r>
              <a:rPr lang="en-US" sz="4400" spc="-66">
                <a:solidFill>
                  <a:srgbClr val="FFFFFF"/>
                </a:solidFill>
                <a:latin typeface="Inter Bold"/>
              </a:rPr>
              <a:t>RELIABILITY</a:t>
            </a:r>
          </a:p>
          <a:p>
            <a:pPr algn="just">
              <a:lnSpc>
                <a:spcPts val="4200"/>
              </a:lnSpc>
            </a:pPr>
            <a:r>
              <a:rPr lang="en-US" sz="3000" spc="-44">
                <a:solidFill>
                  <a:srgbClr val="FFFFFF"/>
                </a:solidFill>
                <a:latin typeface="Inter"/>
              </a:rPr>
              <a:t>This platform is reliable because we make prompt changes whenever necessary.</a:t>
            </a:r>
          </a:p>
          <a:p>
            <a:pPr algn="just">
              <a:lnSpc>
                <a:spcPts val="3755"/>
              </a:lnSpc>
            </a:pPr>
          </a:p>
          <a:p>
            <a:pPr algn="just">
              <a:lnSpc>
                <a:spcPts val="6160"/>
              </a:lnSpc>
            </a:pPr>
            <a:r>
              <a:rPr lang="en-US" sz="4400" spc="-66">
                <a:solidFill>
                  <a:srgbClr val="FFFFFF"/>
                </a:solidFill>
                <a:latin typeface="Inter Bold"/>
              </a:rPr>
              <a:t> Usability</a:t>
            </a:r>
          </a:p>
          <a:p>
            <a:pPr algn="just">
              <a:lnSpc>
                <a:spcPts val="4200"/>
              </a:lnSpc>
            </a:pPr>
            <a:r>
              <a:rPr lang="en-US" sz="3000" spc="-44">
                <a:solidFill>
                  <a:srgbClr val="FFFFFF"/>
                </a:solidFill>
                <a:latin typeface="Inter"/>
              </a:rPr>
              <a:t>This is a user friendly Platform and have a easy user experience using camera.</a:t>
            </a:r>
          </a:p>
          <a:p>
            <a:pPr algn="just">
              <a:lnSpc>
                <a:spcPts val="3755"/>
              </a:lnSpc>
            </a:pPr>
            <a:r>
              <a:rPr lang="en-US" sz="2682" spc="-40">
                <a:solidFill>
                  <a:srgbClr val="FFFFFF"/>
                </a:solidFill>
                <a:latin typeface="Inter Bold"/>
              </a:rPr>
              <a:t> </a:t>
            </a:r>
          </a:p>
          <a:p>
            <a:pPr algn="just">
              <a:lnSpc>
                <a:spcPts val="6160"/>
              </a:lnSpc>
            </a:pPr>
            <a:r>
              <a:rPr lang="en-US" sz="4400" spc="-66">
                <a:solidFill>
                  <a:srgbClr val="FFFFFF"/>
                </a:solidFill>
                <a:latin typeface="Inter Bold"/>
              </a:rPr>
              <a:t> Availability</a:t>
            </a:r>
          </a:p>
          <a:p>
            <a:pPr algn="just">
              <a:lnSpc>
                <a:spcPts val="4200"/>
              </a:lnSpc>
            </a:pPr>
            <a:r>
              <a:rPr lang="en-US" sz="3000" spc="-44">
                <a:solidFill>
                  <a:srgbClr val="FFFFFF"/>
                </a:solidFill>
                <a:latin typeface="Inter"/>
              </a:rPr>
              <a:t>To access our platform it needs a stable internet connection along with a system or any device along with any web browser and camera. </a:t>
            </a:r>
          </a:p>
          <a:p>
            <a:pPr algn="just">
              <a:lnSpc>
                <a:spcPts val="3755"/>
              </a:lnSpc>
            </a:pPr>
          </a:p>
          <a:p>
            <a:pPr algn="just">
              <a:lnSpc>
                <a:spcPts val="6160"/>
              </a:lnSpc>
            </a:pPr>
            <a:r>
              <a:rPr lang="en-US" sz="4400" spc="-66">
                <a:solidFill>
                  <a:srgbClr val="FFFFFF"/>
                </a:solidFill>
                <a:latin typeface="Inter Bold"/>
              </a:rPr>
              <a:t> Durability</a:t>
            </a:r>
          </a:p>
          <a:p>
            <a:pPr algn="just">
              <a:lnSpc>
                <a:spcPts val="3755"/>
              </a:lnSpc>
            </a:pPr>
            <a:r>
              <a:rPr lang="en-US" sz="2682" spc="-40">
                <a:solidFill>
                  <a:srgbClr val="FFFFFF"/>
                </a:solidFill>
                <a:latin typeface="Inter"/>
              </a:rPr>
              <a:t>Our project is for long-time and also will get updated time to time making it compatible with all devices.</a:t>
            </a:r>
          </a:p>
          <a:p>
            <a:pPr algn="ctr">
              <a:lnSpc>
                <a:spcPts val="3755"/>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5824368" y="986620"/>
            <a:ext cx="7172521" cy="705956"/>
            <a:chOff x="0" y="0"/>
            <a:chExt cx="4129029" cy="406400"/>
          </a:xfrm>
        </p:grpSpPr>
        <p:sp>
          <p:nvSpPr>
            <p:cNvPr name="Freeform 4" id="4"/>
            <p:cNvSpPr/>
            <p:nvPr/>
          </p:nvSpPr>
          <p:spPr>
            <a:xfrm flipH="false" flipV="false" rot="0">
              <a:off x="0" y="0"/>
              <a:ext cx="4129029" cy="406400"/>
            </a:xfrm>
            <a:custGeom>
              <a:avLst/>
              <a:gdLst/>
              <a:ahLst/>
              <a:cxnLst/>
              <a:rect r="r" b="b" t="t" l="l"/>
              <a:pathLst>
                <a:path h="406400" w="4129029">
                  <a:moveTo>
                    <a:pt x="3925829" y="0"/>
                  </a:moveTo>
                  <a:cubicBezTo>
                    <a:pt x="4038053" y="0"/>
                    <a:pt x="4129029" y="90976"/>
                    <a:pt x="4129029" y="203200"/>
                  </a:cubicBezTo>
                  <a:cubicBezTo>
                    <a:pt x="4129029" y="315424"/>
                    <a:pt x="4038053" y="406400"/>
                    <a:pt x="3925829"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38100"/>
              <a:ext cx="812800" cy="444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7034935" y="1006540"/>
            <a:ext cx="4751388" cy="589915"/>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Inter Bold"/>
              </a:rPr>
              <a:t> SECURITY &amp; PRIVACY</a:t>
            </a:r>
          </a:p>
        </p:txBody>
      </p:sp>
      <p:sp>
        <p:nvSpPr>
          <p:cNvPr name="TextBox 7" id="7"/>
          <p:cNvSpPr txBox="true"/>
          <p:nvPr/>
        </p:nvSpPr>
        <p:spPr>
          <a:xfrm rot="0">
            <a:off x="253507" y="1974989"/>
            <a:ext cx="17780986" cy="7234171"/>
          </a:xfrm>
          <a:prstGeom prst="rect">
            <a:avLst/>
          </a:prstGeom>
        </p:spPr>
        <p:txBody>
          <a:bodyPr anchor="t" rtlCol="false" tIns="0" lIns="0" bIns="0" rIns="0">
            <a:spAutoFit/>
          </a:bodyPr>
          <a:lstStyle/>
          <a:p>
            <a:pPr algn="just">
              <a:lnSpc>
                <a:spcPts val="2891"/>
              </a:lnSpc>
            </a:pPr>
            <a:r>
              <a:rPr lang="en-US" sz="2065">
                <a:solidFill>
                  <a:srgbClr val="FFFFFF"/>
                </a:solidFill>
                <a:latin typeface="Inter Bold"/>
              </a:rPr>
              <a:t>CUSTOM OBJECT DETECTION</a:t>
            </a:r>
          </a:p>
          <a:p>
            <a:pPr algn="just">
              <a:lnSpc>
                <a:spcPts val="2891"/>
              </a:lnSpc>
            </a:pPr>
            <a:r>
              <a:rPr lang="en-US" sz="2065">
                <a:solidFill>
                  <a:srgbClr val="FFFFFF"/>
                </a:solidFill>
                <a:latin typeface="Inter"/>
              </a:rPr>
              <a:t>Every object is detected, and later you can custom object. By this detection, the visual can be detected and defined, giving more personalized and custom purposes.</a:t>
            </a:r>
          </a:p>
          <a:p>
            <a:pPr algn="just">
              <a:lnSpc>
                <a:spcPts val="2891"/>
              </a:lnSpc>
            </a:pPr>
          </a:p>
          <a:p>
            <a:pPr algn="just">
              <a:lnSpc>
                <a:spcPts val="2891"/>
              </a:lnSpc>
            </a:pPr>
            <a:r>
              <a:rPr lang="en-US" sz="2065">
                <a:solidFill>
                  <a:srgbClr val="FFFFFF"/>
                </a:solidFill>
                <a:latin typeface="Inter Bold"/>
              </a:rPr>
              <a:t>User Verification</a:t>
            </a:r>
          </a:p>
          <a:p>
            <a:pPr algn="just">
              <a:lnSpc>
                <a:spcPts val="2891"/>
              </a:lnSpc>
            </a:pPr>
            <a:r>
              <a:rPr lang="en-US" sz="2065">
                <a:solidFill>
                  <a:srgbClr val="FFFFFF"/>
                </a:solidFill>
                <a:latin typeface="Inter"/>
              </a:rPr>
              <a:t>Suppose someone is looking for minor details for verification. In that case, object recognition makes it more accessible, and it makes everything on the spot and helps save time on the long going process.</a:t>
            </a:r>
          </a:p>
          <a:p>
            <a:pPr algn="just">
              <a:lnSpc>
                <a:spcPts val="2891"/>
              </a:lnSpc>
            </a:pPr>
          </a:p>
          <a:p>
            <a:pPr algn="just">
              <a:lnSpc>
                <a:spcPts val="2891"/>
              </a:lnSpc>
            </a:pPr>
            <a:r>
              <a:rPr lang="en-US" sz="2065">
                <a:solidFill>
                  <a:srgbClr val="FFFFFF"/>
                </a:solidFill>
                <a:latin typeface="Inter Bold"/>
              </a:rPr>
              <a:t>Personalization</a:t>
            </a:r>
          </a:p>
          <a:p>
            <a:pPr algn="just">
              <a:lnSpc>
                <a:spcPts val="2891"/>
              </a:lnSpc>
            </a:pPr>
            <a:r>
              <a:rPr lang="en-US" sz="2065">
                <a:solidFill>
                  <a:srgbClr val="FFFFFF"/>
                </a:solidFill>
                <a:latin typeface="Inter"/>
              </a:rPr>
              <a:t>Object Recognition provides personalization in facial practices like image, video, and much more. It lets users/customers search instantly based on the visual.</a:t>
            </a:r>
          </a:p>
          <a:p>
            <a:pPr algn="just">
              <a:lnSpc>
                <a:spcPts val="2891"/>
              </a:lnSpc>
            </a:pPr>
          </a:p>
          <a:p>
            <a:pPr algn="just">
              <a:lnSpc>
                <a:spcPts val="2891"/>
              </a:lnSpc>
            </a:pPr>
            <a:r>
              <a:rPr lang="en-US" sz="2065">
                <a:solidFill>
                  <a:srgbClr val="FFFFFF"/>
                </a:solidFill>
                <a:latin typeface="Inter Bold"/>
              </a:rPr>
              <a:t>Highly Reliable Resource</a:t>
            </a:r>
          </a:p>
          <a:p>
            <a:pPr algn="just">
              <a:lnSpc>
                <a:spcPts val="2891"/>
              </a:lnSpc>
            </a:pPr>
            <a:r>
              <a:rPr lang="en-US" sz="2065">
                <a:solidFill>
                  <a:srgbClr val="FFFFFF"/>
                </a:solidFill>
                <a:latin typeface="Inter"/>
              </a:rPr>
              <a:t>It is a highly reliable resource because whatever object is recognized can be verified. The software helps you to cross-check and only go further with permission. If it is not the same, then it can be modified in real-time.</a:t>
            </a:r>
          </a:p>
          <a:p>
            <a:pPr algn="just">
              <a:lnSpc>
                <a:spcPts val="2891"/>
              </a:lnSpc>
            </a:pPr>
          </a:p>
          <a:p>
            <a:pPr algn="just">
              <a:lnSpc>
                <a:spcPts val="2891"/>
              </a:lnSpc>
            </a:pPr>
            <a:r>
              <a:rPr lang="en-US" sz="2065">
                <a:solidFill>
                  <a:srgbClr val="FFFFFF"/>
                </a:solidFill>
                <a:latin typeface="Inter Bold"/>
              </a:rPr>
              <a:t>Simpler And Faster Process</a:t>
            </a:r>
          </a:p>
          <a:p>
            <a:pPr algn="just">
              <a:lnSpc>
                <a:spcPts val="2891"/>
              </a:lnSpc>
            </a:pPr>
            <a:r>
              <a:rPr lang="en-US" sz="2065">
                <a:solidFill>
                  <a:srgbClr val="FFFFFF"/>
                </a:solidFill>
                <a:latin typeface="Inter"/>
              </a:rPr>
              <a:t>To perform Object Recognition does not take much time and provides efficient results. It is a simple and faster process, and most of all, it is done in real-time. The service takes less effort and brings a quick, accurate outcome.</a:t>
            </a:r>
          </a:p>
          <a:p>
            <a:pPr algn="just">
              <a:lnSpc>
                <a:spcPts val="2891"/>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5824368" y="986620"/>
            <a:ext cx="7172521" cy="705956"/>
            <a:chOff x="0" y="0"/>
            <a:chExt cx="4129029" cy="406400"/>
          </a:xfrm>
        </p:grpSpPr>
        <p:sp>
          <p:nvSpPr>
            <p:cNvPr name="Freeform 4" id="4"/>
            <p:cNvSpPr/>
            <p:nvPr/>
          </p:nvSpPr>
          <p:spPr>
            <a:xfrm flipH="false" flipV="false" rot="0">
              <a:off x="0" y="0"/>
              <a:ext cx="4129029" cy="406400"/>
            </a:xfrm>
            <a:custGeom>
              <a:avLst/>
              <a:gdLst/>
              <a:ahLst/>
              <a:cxnLst/>
              <a:rect r="r" b="b" t="t" l="l"/>
              <a:pathLst>
                <a:path h="406400" w="4129029">
                  <a:moveTo>
                    <a:pt x="3925829" y="0"/>
                  </a:moveTo>
                  <a:cubicBezTo>
                    <a:pt x="4038053" y="0"/>
                    <a:pt x="4129029" y="90976"/>
                    <a:pt x="4129029" y="203200"/>
                  </a:cubicBezTo>
                  <a:cubicBezTo>
                    <a:pt x="4129029" y="315424"/>
                    <a:pt x="4038053" y="406400"/>
                    <a:pt x="3925829"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38100"/>
              <a:ext cx="812800" cy="444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6312573" y="1006540"/>
            <a:ext cx="6196112" cy="589915"/>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Inter Bold"/>
              </a:rPr>
              <a:t> CONTRIBUTION TO SOCIETY</a:t>
            </a:r>
          </a:p>
        </p:txBody>
      </p:sp>
      <p:sp>
        <p:nvSpPr>
          <p:cNvPr name="TextBox 7" id="7"/>
          <p:cNvSpPr txBox="true"/>
          <p:nvPr/>
        </p:nvSpPr>
        <p:spPr>
          <a:xfrm rot="0">
            <a:off x="738377" y="3184087"/>
            <a:ext cx="16967871" cy="4521717"/>
          </a:xfrm>
          <a:prstGeom prst="rect">
            <a:avLst/>
          </a:prstGeom>
        </p:spPr>
        <p:txBody>
          <a:bodyPr anchor="t" rtlCol="false" tIns="0" lIns="0" bIns="0" rIns="0">
            <a:spAutoFit/>
          </a:bodyPr>
          <a:lstStyle/>
          <a:p>
            <a:pPr algn="just">
              <a:lnSpc>
                <a:spcPts val="4530"/>
              </a:lnSpc>
              <a:spcBef>
                <a:spcPct val="0"/>
              </a:spcBef>
            </a:pPr>
            <a:r>
              <a:rPr lang="en-US" sz="3236">
                <a:solidFill>
                  <a:srgbClr val="FFFFFF"/>
                </a:solidFill>
                <a:latin typeface="Inter"/>
              </a:rPr>
              <a:t>THIS PROJECT HELPS IN CONTRIBUTION TO THE SOCIETY </a:t>
            </a:r>
            <a:r>
              <a:rPr lang="en-US" sz="3236">
                <a:solidFill>
                  <a:srgbClr val="FFFFFF"/>
                </a:solidFill>
                <a:latin typeface="Inter"/>
              </a:rPr>
              <a:t>INCLUDING VIDEO SURVEILLANCE, ACTIVITY RECOGNITION, ROAD CONDITION MONITORING, AIRPORT SAFETY, MONITORING OF PROTECTION ALONG SEA BORDERS, ETC., HAVE MADE USE OF MOVING OBJECT DETECTION. THIS TECHNOLOGY HAS THE ABILITY TO RECOGNISE AND TRACK THINGS IN PICTURES AND VIDEOS. OBJECT DETECTION, COMMONLY REFERRED TO AS OBJECT RECOGNITION,HAS SEVERAL USES INCLUDING SECURITY SYSTEMS, SELF-DRIVING CARS, PEDESTRIAN COUNTING, VEHICLE RECOGNITION, AND A LOT MORE.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5824368" y="986620"/>
            <a:ext cx="7172521" cy="609836"/>
            <a:chOff x="0" y="0"/>
            <a:chExt cx="4129029" cy="351066"/>
          </a:xfrm>
        </p:grpSpPr>
        <p:sp>
          <p:nvSpPr>
            <p:cNvPr name="Freeform 4" id="4"/>
            <p:cNvSpPr/>
            <p:nvPr/>
          </p:nvSpPr>
          <p:spPr>
            <a:xfrm flipH="false" flipV="false" rot="0">
              <a:off x="0" y="0"/>
              <a:ext cx="4129029" cy="351066"/>
            </a:xfrm>
            <a:custGeom>
              <a:avLst/>
              <a:gdLst/>
              <a:ahLst/>
              <a:cxnLst/>
              <a:rect r="r" b="b" t="t" l="l"/>
              <a:pathLst>
                <a:path h="351066" w="4129029">
                  <a:moveTo>
                    <a:pt x="3925829" y="0"/>
                  </a:moveTo>
                  <a:cubicBezTo>
                    <a:pt x="4038053" y="0"/>
                    <a:pt x="4129029" y="78589"/>
                    <a:pt x="4129029" y="175533"/>
                  </a:cubicBezTo>
                  <a:cubicBezTo>
                    <a:pt x="4129029" y="272477"/>
                    <a:pt x="4038053" y="351066"/>
                    <a:pt x="3925829" y="351066"/>
                  </a:cubicBezTo>
                  <a:lnTo>
                    <a:pt x="203200" y="351066"/>
                  </a:lnTo>
                  <a:cubicBezTo>
                    <a:pt x="90976" y="351066"/>
                    <a:pt x="0" y="272477"/>
                    <a:pt x="0" y="175533"/>
                  </a:cubicBezTo>
                  <a:cubicBezTo>
                    <a:pt x="0" y="78589"/>
                    <a:pt x="90976" y="0"/>
                    <a:pt x="203200" y="0"/>
                  </a:cubicBezTo>
                  <a:close/>
                </a:path>
              </a:pathLst>
            </a:custGeom>
            <a:solidFill>
              <a:srgbClr val="FFFFFF"/>
            </a:solidFill>
          </p:spPr>
        </p:sp>
        <p:sp>
          <p:nvSpPr>
            <p:cNvPr name="TextBox 5" id="5"/>
            <p:cNvSpPr txBox="true"/>
            <p:nvPr/>
          </p:nvSpPr>
          <p:spPr>
            <a:xfrm>
              <a:off x="0" y="-38100"/>
              <a:ext cx="812800" cy="444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7818267" y="1006540"/>
            <a:ext cx="3184724" cy="589915"/>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Inter Bold"/>
              </a:rPr>
              <a:t>FUTURE WORK</a:t>
            </a:r>
          </a:p>
        </p:txBody>
      </p:sp>
      <p:sp>
        <p:nvSpPr>
          <p:cNvPr name="TextBox 7" id="7"/>
          <p:cNvSpPr txBox="true"/>
          <p:nvPr/>
        </p:nvSpPr>
        <p:spPr>
          <a:xfrm rot="0">
            <a:off x="394169" y="2780491"/>
            <a:ext cx="17499662" cy="8093297"/>
          </a:xfrm>
          <a:prstGeom prst="rect">
            <a:avLst/>
          </a:prstGeom>
        </p:spPr>
        <p:txBody>
          <a:bodyPr anchor="t" rtlCol="false" tIns="0" lIns="0" bIns="0" rIns="0">
            <a:spAutoFit/>
          </a:bodyPr>
          <a:lstStyle/>
          <a:p>
            <a:pPr algn="just" marL="928371" indent="-464186" lvl="1">
              <a:lnSpc>
                <a:spcPts val="6020"/>
              </a:lnSpc>
              <a:buFont typeface="Arial"/>
              <a:buChar char="•"/>
            </a:pPr>
            <a:r>
              <a:rPr lang="en-US" sz="4300" spc="-64">
                <a:solidFill>
                  <a:srgbClr val="FFFFFF"/>
                </a:solidFill>
                <a:latin typeface="Inter Light"/>
              </a:rPr>
              <a:t> IMPLEMENTING THIS AS A WEB APPLICATION.</a:t>
            </a:r>
          </a:p>
          <a:p>
            <a:pPr algn="just" marL="928371" indent="-464186" lvl="1">
              <a:lnSpc>
                <a:spcPts val="6020"/>
              </a:lnSpc>
              <a:buFont typeface="Arial"/>
              <a:buChar char="•"/>
            </a:pPr>
            <a:r>
              <a:rPr lang="en-US" sz="4300" spc="-64">
                <a:solidFill>
                  <a:srgbClr val="FFFFFF"/>
                </a:solidFill>
                <a:latin typeface="Inter Light"/>
              </a:rPr>
              <a:t> To set data more accurate and more data training.</a:t>
            </a:r>
          </a:p>
          <a:p>
            <a:pPr algn="just" marL="928371" indent="-464186" lvl="1">
              <a:lnSpc>
                <a:spcPts val="6020"/>
              </a:lnSpc>
              <a:buFont typeface="Arial"/>
              <a:buChar char="•"/>
            </a:pPr>
            <a:r>
              <a:rPr lang="en-US" sz="4300" spc="-64">
                <a:solidFill>
                  <a:srgbClr val="FFFFFF"/>
                </a:solidFill>
                <a:latin typeface="Inter Light"/>
              </a:rPr>
              <a:t>PARTICULARLY CAN BE USED IN BANKS TO AVOID ROBBERY.</a:t>
            </a:r>
          </a:p>
          <a:p>
            <a:pPr algn="just" marL="928371" indent="-464186" lvl="1">
              <a:lnSpc>
                <a:spcPts val="6020"/>
              </a:lnSpc>
              <a:buFont typeface="Arial"/>
              <a:buChar char="•"/>
            </a:pPr>
            <a:r>
              <a:rPr lang="en-US" sz="4300" spc="-64">
                <a:solidFill>
                  <a:srgbClr val="FFFFFF"/>
                </a:solidFill>
                <a:latin typeface="Inter Light"/>
              </a:rPr>
              <a:t>ALSO WILL PRODUCE THE SOUND ON SEEING PARTICULAR THINGS LIKE WEAPONS.</a:t>
            </a:r>
          </a:p>
          <a:p>
            <a:pPr algn="just">
              <a:lnSpc>
                <a:spcPts val="6020"/>
              </a:lnSpc>
            </a:pPr>
          </a:p>
          <a:p>
            <a:pPr algn="just">
              <a:lnSpc>
                <a:spcPts val="6020"/>
              </a:lnSpc>
            </a:pPr>
          </a:p>
          <a:p>
            <a:pPr algn="just">
              <a:lnSpc>
                <a:spcPts val="6020"/>
              </a:lnSpc>
            </a:pPr>
          </a:p>
          <a:p>
            <a:pPr algn="just">
              <a:lnSpc>
                <a:spcPts val="6020"/>
              </a:lnSpc>
            </a:pPr>
          </a:p>
          <a:p>
            <a:pPr algn="just">
              <a:lnSpc>
                <a:spcPts val="6020"/>
              </a:lnSpc>
            </a:pPr>
          </a:p>
          <a:p>
            <a:pPr algn="ctr">
              <a:lnSpc>
                <a:spcPts val="3755"/>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7387525" y="805166"/>
            <a:ext cx="3710245" cy="705956"/>
            <a:chOff x="0" y="0"/>
            <a:chExt cx="2135889" cy="406400"/>
          </a:xfrm>
        </p:grpSpPr>
        <p:sp>
          <p:nvSpPr>
            <p:cNvPr name="Freeform 4" id="4"/>
            <p:cNvSpPr/>
            <p:nvPr/>
          </p:nvSpPr>
          <p:spPr>
            <a:xfrm flipH="false" flipV="false" rot="0">
              <a:off x="0" y="0"/>
              <a:ext cx="2135889" cy="406400"/>
            </a:xfrm>
            <a:custGeom>
              <a:avLst/>
              <a:gdLst/>
              <a:ahLst/>
              <a:cxnLst/>
              <a:rect r="r" b="b" t="t" l="l"/>
              <a:pathLst>
                <a:path h="406400" w="2135889">
                  <a:moveTo>
                    <a:pt x="1932689" y="0"/>
                  </a:moveTo>
                  <a:cubicBezTo>
                    <a:pt x="2044913" y="0"/>
                    <a:pt x="2135889" y="90976"/>
                    <a:pt x="2135889" y="203200"/>
                  </a:cubicBezTo>
                  <a:cubicBezTo>
                    <a:pt x="2135889" y="315424"/>
                    <a:pt x="2044913" y="406400"/>
                    <a:pt x="1932689"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38100"/>
              <a:ext cx="812800"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032329" y="1748761"/>
            <a:ext cx="12223343" cy="8322240"/>
          </a:xfrm>
          <a:custGeom>
            <a:avLst/>
            <a:gdLst/>
            <a:ahLst/>
            <a:cxnLst/>
            <a:rect r="r" b="b" t="t" l="l"/>
            <a:pathLst>
              <a:path h="8322240" w="12223343">
                <a:moveTo>
                  <a:pt x="0" y="0"/>
                </a:moveTo>
                <a:lnTo>
                  <a:pt x="12223342" y="0"/>
                </a:lnTo>
                <a:lnTo>
                  <a:pt x="12223342" y="8322239"/>
                </a:lnTo>
                <a:lnTo>
                  <a:pt x="0" y="8322239"/>
                </a:lnTo>
                <a:lnTo>
                  <a:pt x="0" y="0"/>
                </a:lnTo>
                <a:close/>
              </a:path>
            </a:pathLst>
          </a:custGeom>
          <a:blipFill>
            <a:blip r:embed="rId3"/>
            <a:stretch>
              <a:fillRect l="0" t="-10156" r="0" b="0"/>
            </a:stretch>
          </a:blipFill>
        </p:spPr>
      </p:sp>
      <p:sp>
        <p:nvSpPr>
          <p:cNvPr name="TextBox 7" id="7"/>
          <p:cNvSpPr txBox="true"/>
          <p:nvPr/>
        </p:nvSpPr>
        <p:spPr>
          <a:xfrm rot="0">
            <a:off x="7486172" y="862869"/>
            <a:ext cx="3512951" cy="523875"/>
          </a:xfrm>
          <a:prstGeom prst="rect">
            <a:avLst/>
          </a:prstGeom>
        </p:spPr>
        <p:txBody>
          <a:bodyPr anchor="t" rtlCol="false" tIns="0" lIns="0" bIns="0" rIns="0">
            <a:spAutoFit/>
          </a:bodyPr>
          <a:lstStyle/>
          <a:p>
            <a:pPr algn="ctr">
              <a:lnSpc>
                <a:spcPts val="4200"/>
              </a:lnSpc>
            </a:pPr>
            <a:r>
              <a:rPr lang="en-US" sz="3000">
                <a:solidFill>
                  <a:srgbClr val="21153D"/>
                </a:solidFill>
                <a:latin typeface="Inter Bold"/>
              </a:rPr>
              <a:t>GANTT CHART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0480298" y="9674863"/>
            <a:ext cx="7315200" cy="172905"/>
          </a:xfrm>
          <a:custGeom>
            <a:avLst/>
            <a:gdLst/>
            <a:ahLst/>
            <a:cxnLst/>
            <a:rect r="r" b="b" t="t" l="l"/>
            <a:pathLst>
              <a:path h="172905" w="7315200">
                <a:moveTo>
                  <a:pt x="0" y="0"/>
                </a:moveTo>
                <a:lnTo>
                  <a:pt x="7315200" y="0"/>
                </a:lnTo>
                <a:lnTo>
                  <a:pt x="7315200" y="172905"/>
                </a:lnTo>
                <a:lnTo>
                  <a:pt x="0" y="1729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52471" y="9240902"/>
            <a:ext cx="1543027" cy="148082"/>
          </a:xfrm>
          <a:custGeom>
            <a:avLst/>
            <a:gdLst/>
            <a:ahLst/>
            <a:cxnLst/>
            <a:rect r="r" b="b" t="t" l="l"/>
            <a:pathLst>
              <a:path h="148082" w="1543027">
                <a:moveTo>
                  <a:pt x="0" y="0"/>
                </a:moveTo>
                <a:lnTo>
                  <a:pt x="1543027" y="0"/>
                </a:lnTo>
                <a:lnTo>
                  <a:pt x="1543027" y="148082"/>
                </a:lnTo>
                <a:lnTo>
                  <a:pt x="0" y="148082"/>
                </a:lnTo>
                <a:lnTo>
                  <a:pt x="0" y="0"/>
                </a:lnTo>
                <a:close/>
              </a:path>
            </a:pathLst>
          </a:custGeom>
          <a:blipFill>
            <a:blip r:embed="rId5">
              <a:extLst>
                <a:ext uri="{96DAC541-7B7A-43D3-8B79-37D633B846F1}">
                  <asvg:svgBlip xmlns:asvg="http://schemas.microsoft.com/office/drawing/2016/SVG/main" r:embed="rId6"/>
                </a:ext>
              </a:extLst>
            </a:blip>
            <a:stretch>
              <a:fillRect l="0" t="-473054" r="0" b="-468952"/>
            </a:stretch>
          </a:blipFill>
        </p:spPr>
      </p:sp>
      <p:sp>
        <p:nvSpPr>
          <p:cNvPr name="Freeform 5" id="5"/>
          <p:cNvSpPr/>
          <p:nvPr/>
        </p:nvSpPr>
        <p:spPr>
          <a:xfrm flipH="false" flipV="false" rot="-10800000">
            <a:off x="479781" y="518311"/>
            <a:ext cx="7315200" cy="172905"/>
          </a:xfrm>
          <a:custGeom>
            <a:avLst/>
            <a:gdLst/>
            <a:ahLst/>
            <a:cxnLst/>
            <a:rect r="r" b="b" t="t" l="l"/>
            <a:pathLst>
              <a:path h="172905" w="7315200">
                <a:moveTo>
                  <a:pt x="0" y="0"/>
                </a:moveTo>
                <a:lnTo>
                  <a:pt x="7315200" y="0"/>
                </a:lnTo>
                <a:lnTo>
                  <a:pt x="7315200" y="172905"/>
                </a:lnTo>
                <a:lnTo>
                  <a:pt x="0" y="1729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468761" y="2900034"/>
            <a:ext cx="13350478" cy="3463239"/>
          </a:xfrm>
          <a:prstGeom prst="rect">
            <a:avLst/>
          </a:prstGeom>
        </p:spPr>
        <p:txBody>
          <a:bodyPr anchor="t" rtlCol="false" tIns="0" lIns="0" bIns="0" rIns="0">
            <a:spAutoFit/>
          </a:bodyPr>
          <a:lstStyle/>
          <a:p>
            <a:pPr algn="ctr">
              <a:lnSpc>
                <a:spcPts val="28037"/>
              </a:lnSpc>
            </a:pPr>
            <a:r>
              <a:rPr lang="en-US" sz="20027">
                <a:solidFill>
                  <a:srgbClr val="FFFFFF"/>
                </a:solidFill>
                <a:latin typeface="Malibu Ring"/>
              </a:rPr>
              <a:t>Thankyou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813116" y="3960476"/>
            <a:ext cx="6648530" cy="614903"/>
            <a:chOff x="0" y="0"/>
            <a:chExt cx="4394131" cy="406400"/>
          </a:xfrm>
        </p:grpSpPr>
        <p:sp>
          <p:nvSpPr>
            <p:cNvPr name="Freeform 4" id="4"/>
            <p:cNvSpPr/>
            <p:nvPr/>
          </p:nvSpPr>
          <p:spPr>
            <a:xfrm flipH="false" flipV="false" rot="0">
              <a:off x="0" y="0"/>
              <a:ext cx="4394131" cy="406400"/>
            </a:xfrm>
            <a:custGeom>
              <a:avLst/>
              <a:gdLst/>
              <a:ahLst/>
              <a:cxnLst/>
              <a:rect r="r" b="b" t="t" l="l"/>
              <a:pathLst>
                <a:path h="406400" w="4394131">
                  <a:moveTo>
                    <a:pt x="4190931" y="0"/>
                  </a:moveTo>
                  <a:cubicBezTo>
                    <a:pt x="4303155" y="0"/>
                    <a:pt x="4394131" y="90976"/>
                    <a:pt x="4394131" y="203200"/>
                  </a:cubicBezTo>
                  <a:cubicBezTo>
                    <a:pt x="4394131" y="315424"/>
                    <a:pt x="4303155" y="406400"/>
                    <a:pt x="4190931"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38100"/>
              <a:ext cx="812800" cy="444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572373" y="3972653"/>
            <a:ext cx="7798225" cy="523875"/>
          </a:xfrm>
          <a:prstGeom prst="rect">
            <a:avLst/>
          </a:prstGeom>
        </p:spPr>
        <p:txBody>
          <a:bodyPr anchor="t" rtlCol="false" tIns="0" lIns="0" bIns="0" rIns="0">
            <a:spAutoFit/>
          </a:bodyPr>
          <a:lstStyle/>
          <a:p>
            <a:pPr algn="ctr">
              <a:lnSpc>
                <a:spcPts val="4200"/>
              </a:lnSpc>
            </a:pPr>
            <a:r>
              <a:rPr lang="en-US" sz="3000">
                <a:solidFill>
                  <a:srgbClr val="21153D"/>
                </a:solidFill>
                <a:latin typeface="Inter Bold"/>
              </a:rPr>
              <a:t> MENTOR</a:t>
            </a:r>
          </a:p>
        </p:txBody>
      </p:sp>
      <p:grpSp>
        <p:nvGrpSpPr>
          <p:cNvPr name="Group 7" id="7"/>
          <p:cNvGrpSpPr/>
          <p:nvPr/>
        </p:nvGrpSpPr>
        <p:grpSpPr>
          <a:xfrm rot="0">
            <a:off x="11147221" y="3960476"/>
            <a:ext cx="6648530" cy="614903"/>
            <a:chOff x="0" y="0"/>
            <a:chExt cx="4394131" cy="406400"/>
          </a:xfrm>
        </p:grpSpPr>
        <p:sp>
          <p:nvSpPr>
            <p:cNvPr name="Freeform 8" id="8"/>
            <p:cNvSpPr/>
            <p:nvPr/>
          </p:nvSpPr>
          <p:spPr>
            <a:xfrm flipH="false" flipV="false" rot="0">
              <a:off x="0" y="0"/>
              <a:ext cx="4394131" cy="406400"/>
            </a:xfrm>
            <a:custGeom>
              <a:avLst/>
              <a:gdLst/>
              <a:ahLst/>
              <a:cxnLst/>
              <a:rect r="r" b="b" t="t" l="l"/>
              <a:pathLst>
                <a:path h="406400" w="4394131">
                  <a:moveTo>
                    <a:pt x="4190931" y="0"/>
                  </a:moveTo>
                  <a:cubicBezTo>
                    <a:pt x="4303155" y="0"/>
                    <a:pt x="4394131" y="90976"/>
                    <a:pt x="4394131" y="203200"/>
                  </a:cubicBezTo>
                  <a:cubicBezTo>
                    <a:pt x="4394131" y="315424"/>
                    <a:pt x="4303155" y="406400"/>
                    <a:pt x="4190931"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9" id="9"/>
            <p:cNvSpPr txBox="true"/>
            <p:nvPr/>
          </p:nvSpPr>
          <p:spPr>
            <a:xfrm>
              <a:off x="0" y="-38100"/>
              <a:ext cx="812800" cy="444500"/>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220658" y="752357"/>
            <a:ext cx="18814680" cy="1883173"/>
          </a:xfrm>
          <a:prstGeom prst="rect">
            <a:avLst/>
          </a:prstGeom>
        </p:spPr>
        <p:txBody>
          <a:bodyPr anchor="t" rtlCol="false" tIns="0" lIns="0" bIns="0" rIns="0">
            <a:spAutoFit/>
          </a:bodyPr>
          <a:lstStyle/>
          <a:p>
            <a:pPr algn="ctr">
              <a:lnSpc>
                <a:spcPts val="7252"/>
              </a:lnSpc>
            </a:pPr>
            <a:r>
              <a:rPr lang="en-US" sz="7400">
                <a:solidFill>
                  <a:srgbClr val="FFFFFF"/>
                </a:solidFill>
                <a:latin typeface="Inter Bold"/>
              </a:rPr>
              <a:t>REAL TIME OBJECT DETECTION</a:t>
            </a:r>
          </a:p>
          <a:p>
            <a:pPr algn="ctr">
              <a:lnSpc>
                <a:spcPts val="7252"/>
              </a:lnSpc>
            </a:pPr>
            <a:r>
              <a:rPr lang="en-US" sz="7400">
                <a:solidFill>
                  <a:srgbClr val="FFFFFF"/>
                </a:solidFill>
                <a:latin typeface="Inter Bold"/>
              </a:rPr>
              <a:t> AND IDENTIFICATION</a:t>
            </a:r>
          </a:p>
        </p:txBody>
      </p:sp>
      <p:sp>
        <p:nvSpPr>
          <p:cNvPr name="TextBox 11" id="11"/>
          <p:cNvSpPr txBox="true"/>
          <p:nvPr/>
        </p:nvSpPr>
        <p:spPr>
          <a:xfrm rot="0">
            <a:off x="238269" y="3972653"/>
            <a:ext cx="7798225" cy="523875"/>
          </a:xfrm>
          <a:prstGeom prst="rect">
            <a:avLst/>
          </a:prstGeom>
        </p:spPr>
        <p:txBody>
          <a:bodyPr anchor="t" rtlCol="false" tIns="0" lIns="0" bIns="0" rIns="0">
            <a:spAutoFit/>
          </a:bodyPr>
          <a:lstStyle/>
          <a:p>
            <a:pPr algn="ctr">
              <a:lnSpc>
                <a:spcPts val="4200"/>
              </a:lnSpc>
            </a:pPr>
            <a:r>
              <a:rPr lang="en-US" sz="3000">
                <a:solidFill>
                  <a:srgbClr val="21153D"/>
                </a:solidFill>
                <a:latin typeface="Inter Bold"/>
              </a:rPr>
              <a:t>TEAM MEMBERS</a:t>
            </a:r>
          </a:p>
        </p:txBody>
      </p:sp>
      <p:sp>
        <p:nvSpPr>
          <p:cNvPr name="TextBox 12" id="12"/>
          <p:cNvSpPr txBox="true"/>
          <p:nvPr/>
        </p:nvSpPr>
        <p:spPr>
          <a:xfrm rot="0">
            <a:off x="1513684" y="4867947"/>
            <a:ext cx="4453385" cy="1268730"/>
          </a:xfrm>
          <a:prstGeom prst="rect">
            <a:avLst/>
          </a:prstGeom>
        </p:spPr>
        <p:txBody>
          <a:bodyPr anchor="t" rtlCol="false" tIns="0" lIns="0" bIns="0" rIns="0">
            <a:spAutoFit/>
          </a:bodyPr>
          <a:lstStyle/>
          <a:p>
            <a:pPr algn="ctr">
              <a:lnSpc>
                <a:spcPts val="5160"/>
              </a:lnSpc>
            </a:pPr>
            <a:r>
              <a:rPr lang="en-US" sz="4000">
                <a:solidFill>
                  <a:srgbClr val="E6E5E4"/>
                </a:solidFill>
                <a:latin typeface="Nourd Bold"/>
              </a:rPr>
              <a:t>Neetu</a:t>
            </a:r>
          </a:p>
          <a:p>
            <a:pPr algn="ctr">
              <a:lnSpc>
                <a:spcPts val="5160"/>
              </a:lnSpc>
            </a:pPr>
            <a:r>
              <a:rPr lang="en-US" sz="4000">
                <a:solidFill>
                  <a:srgbClr val="E6E5E4"/>
                </a:solidFill>
                <a:latin typeface="Nourd Bold"/>
              </a:rPr>
              <a:t>200373</a:t>
            </a:r>
          </a:p>
        </p:txBody>
      </p:sp>
      <p:sp>
        <p:nvSpPr>
          <p:cNvPr name="TextBox 13" id="13"/>
          <p:cNvSpPr txBox="true"/>
          <p:nvPr/>
        </p:nvSpPr>
        <p:spPr>
          <a:xfrm rot="0">
            <a:off x="1684240" y="7044899"/>
            <a:ext cx="4453385" cy="1268730"/>
          </a:xfrm>
          <a:prstGeom prst="rect">
            <a:avLst/>
          </a:prstGeom>
        </p:spPr>
        <p:txBody>
          <a:bodyPr anchor="t" rtlCol="false" tIns="0" lIns="0" bIns="0" rIns="0">
            <a:spAutoFit/>
          </a:bodyPr>
          <a:lstStyle/>
          <a:p>
            <a:pPr algn="ctr">
              <a:lnSpc>
                <a:spcPts val="5160"/>
              </a:lnSpc>
            </a:pPr>
            <a:r>
              <a:rPr lang="en-US" sz="4000">
                <a:solidFill>
                  <a:srgbClr val="E6E5E4"/>
                </a:solidFill>
                <a:latin typeface="Nourd Bold"/>
              </a:rPr>
              <a:t>Ritika Rathi</a:t>
            </a:r>
          </a:p>
          <a:p>
            <a:pPr algn="ctr">
              <a:lnSpc>
                <a:spcPts val="5160"/>
              </a:lnSpc>
            </a:pPr>
            <a:r>
              <a:rPr lang="en-US" sz="4000">
                <a:solidFill>
                  <a:srgbClr val="E6E5E4"/>
                </a:solidFill>
                <a:latin typeface="Nourd Bold"/>
              </a:rPr>
              <a:t>200381</a:t>
            </a:r>
          </a:p>
        </p:txBody>
      </p:sp>
      <p:sp>
        <p:nvSpPr>
          <p:cNvPr name="TextBox 14" id="14"/>
          <p:cNvSpPr txBox="true"/>
          <p:nvPr/>
        </p:nvSpPr>
        <p:spPr>
          <a:xfrm rot="0">
            <a:off x="12578036" y="4867947"/>
            <a:ext cx="4453385" cy="1268730"/>
          </a:xfrm>
          <a:prstGeom prst="rect">
            <a:avLst/>
          </a:prstGeom>
        </p:spPr>
        <p:txBody>
          <a:bodyPr anchor="t" rtlCol="false" tIns="0" lIns="0" bIns="0" rIns="0">
            <a:spAutoFit/>
          </a:bodyPr>
          <a:lstStyle/>
          <a:p>
            <a:pPr algn="ctr">
              <a:lnSpc>
                <a:spcPts val="5160"/>
              </a:lnSpc>
            </a:pPr>
            <a:r>
              <a:rPr lang="en-US" sz="4000">
                <a:solidFill>
                  <a:srgbClr val="E6E5E4"/>
                </a:solidFill>
                <a:latin typeface="Nourd Bold"/>
              </a:rPr>
              <a:t>Dr. Sanjeev Patwa</a:t>
            </a:r>
          </a:p>
        </p:txBody>
      </p:sp>
      <p:sp>
        <p:nvSpPr>
          <p:cNvPr name="TextBox 15" id="15"/>
          <p:cNvSpPr txBox="true"/>
          <p:nvPr/>
        </p:nvSpPr>
        <p:spPr>
          <a:xfrm rot="0">
            <a:off x="10572373" y="3972653"/>
            <a:ext cx="7798225" cy="523875"/>
          </a:xfrm>
          <a:prstGeom prst="rect">
            <a:avLst/>
          </a:prstGeom>
        </p:spPr>
        <p:txBody>
          <a:bodyPr anchor="t" rtlCol="false" tIns="0" lIns="0" bIns="0" rIns="0">
            <a:spAutoFit/>
          </a:bodyPr>
          <a:lstStyle/>
          <a:p>
            <a:pPr algn="ctr">
              <a:lnSpc>
                <a:spcPts val="4200"/>
              </a:lnSpc>
            </a:pPr>
            <a:r>
              <a:rPr lang="en-US" sz="3000">
                <a:solidFill>
                  <a:srgbClr val="21153D"/>
                </a:solidFill>
                <a:latin typeface="Inter Bold"/>
              </a:rPr>
              <a:t> MENTOR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7106009" y="942248"/>
            <a:ext cx="4075982" cy="705956"/>
            <a:chOff x="0" y="0"/>
            <a:chExt cx="2346434" cy="406400"/>
          </a:xfrm>
        </p:grpSpPr>
        <p:sp>
          <p:nvSpPr>
            <p:cNvPr name="Freeform 4" id="4"/>
            <p:cNvSpPr/>
            <p:nvPr/>
          </p:nvSpPr>
          <p:spPr>
            <a:xfrm flipH="false" flipV="false" rot="0">
              <a:off x="0" y="0"/>
              <a:ext cx="2346434" cy="406400"/>
            </a:xfrm>
            <a:custGeom>
              <a:avLst/>
              <a:gdLst/>
              <a:ahLst/>
              <a:cxnLst/>
              <a:rect r="r" b="b" t="t" l="l"/>
              <a:pathLst>
                <a:path h="406400" w="2346434">
                  <a:moveTo>
                    <a:pt x="2143234" y="0"/>
                  </a:moveTo>
                  <a:cubicBezTo>
                    <a:pt x="2255458" y="0"/>
                    <a:pt x="2346434" y="90976"/>
                    <a:pt x="2346434" y="203200"/>
                  </a:cubicBezTo>
                  <a:cubicBezTo>
                    <a:pt x="2346434" y="315424"/>
                    <a:pt x="2255458" y="406400"/>
                    <a:pt x="2143234"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38100"/>
              <a:ext cx="812800" cy="444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7324362" y="999951"/>
            <a:ext cx="3639276" cy="523875"/>
          </a:xfrm>
          <a:prstGeom prst="rect">
            <a:avLst/>
          </a:prstGeom>
        </p:spPr>
        <p:txBody>
          <a:bodyPr anchor="t" rtlCol="false" tIns="0" lIns="0" bIns="0" rIns="0">
            <a:spAutoFit/>
          </a:bodyPr>
          <a:lstStyle/>
          <a:p>
            <a:pPr algn="ctr">
              <a:lnSpc>
                <a:spcPts val="4200"/>
              </a:lnSpc>
            </a:pPr>
            <a:r>
              <a:rPr lang="en-US" sz="3000">
                <a:solidFill>
                  <a:srgbClr val="21153D"/>
                </a:solidFill>
                <a:latin typeface="Inter Bold"/>
              </a:rPr>
              <a:t>CONTENTS</a:t>
            </a:r>
          </a:p>
        </p:txBody>
      </p:sp>
      <p:sp>
        <p:nvSpPr>
          <p:cNvPr name="TextBox 7" id="7"/>
          <p:cNvSpPr txBox="true"/>
          <p:nvPr/>
        </p:nvSpPr>
        <p:spPr>
          <a:xfrm rot="0">
            <a:off x="2186299" y="3063221"/>
            <a:ext cx="10894993" cy="489671"/>
          </a:xfrm>
          <a:prstGeom prst="rect">
            <a:avLst/>
          </a:prstGeom>
        </p:spPr>
        <p:txBody>
          <a:bodyPr anchor="t" rtlCol="false" tIns="0" lIns="0" bIns="0" rIns="0">
            <a:spAutoFit/>
          </a:bodyPr>
          <a:lstStyle/>
          <a:p>
            <a:pPr marL="614585" indent="-307292" lvl="1">
              <a:lnSpc>
                <a:spcPts val="3985"/>
              </a:lnSpc>
              <a:buFont typeface="Arial"/>
              <a:buChar char="•"/>
            </a:pPr>
            <a:r>
              <a:rPr lang="en-US" sz="2846">
                <a:solidFill>
                  <a:srgbClr val="FFFFFF"/>
                </a:solidFill>
                <a:latin typeface="Inter Bold"/>
              </a:rPr>
              <a:t>RELEVANCE  AND FEASIBILITY</a:t>
            </a:r>
          </a:p>
        </p:txBody>
      </p:sp>
      <p:sp>
        <p:nvSpPr>
          <p:cNvPr name="TextBox 8" id="8"/>
          <p:cNvSpPr txBox="true"/>
          <p:nvPr/>
        </p:nvSpPr>
        <p:spPr>
          <a:xfrm rot="0">
            <a:off x="2186299" y="3728412"/>
            <a:ext cx="6197449" cy="489671"/>
          </a:xfrm>
          <a:prstGeom prst="rect">
            <a:avLst/>
          </a:prstGeom>
        </p:spPr>
        <p:txBody>
          <a:bodyPr anchor="t" rtlCol="false" tIns="0" lIns="0" bIns="0" rIns="0">
            <a:spAutoFit/>
          </a:bodyPr>
          <a:lstStyle/>
          <a:p>
            <a:pPr marL="614585" indent="-307292" lvl="1">
              <a:lnSpc>
                <a:spcPts val="3985"/>
              </a:lnSpc>
              <a:buFont typeface="Arial"/>
              <a:buChar char="•"/>
            </a:pPr>
            <a:r>
              <a:rPr lang="en-US" sz="2846">
                <a:solidFill>
                  <a:srgbClr val="FFFFFF"/>
                </a:solidFill>
                <a:latin typeface="Inter Bold"/>
              </a:rPr>
              <a:t>METHODOLOGY</a:t>
            </a:r>
          </a:p>
        </p:txBody>
      </p:sp>
      <p:sp>
        <p:nvSpPr>
          <p:cNvPr name="TextBox 9" id="9"/>
          <p:cNvSpPr txBox="true"/>
          <p:nvPr/>
        </p:nvSpPr>
        <p:spPr>
          <a:xfrm rot="0">
            <a:off x="2242779" y="7541788"/>
            <a:ext cx="5864958" cy="489671"/>
          </a:xfrm>
          <a:prstGeom prst="rect">
            <a:avLst/>
          </a:prstGeom>
        </p:spPr>
        <p:txBody>
          <a:bodyPr anchor="t" rtlCol="false" tIns="0" lIns="0" bIns="0" rIns="0">
            <a:spAutoFit/>
          </a:bodyPr>
          <a:lstStyle/>
          <a:p>
            <a:pPr marL="614585" indent="-307292" lvl="1">
              <a:lnSpc>
                <a:spcPts val="3985"/>
              </a:lnSpc>
              <a:buFont typeface="Arial"/>
              <a:buChar char="•"/>
            </a:pPr>
            <a:r>
              <a:rPr lang="en-US" sz="2846">
                <a:solidFill>
                  <a:srgbClr val="FFFFFF"/>
                </a:solidFill>
                <a:latin typeface="Inter Bold"/>
              </a:rPr>
              <a:t>PRIVACY AND SECURITY</a:t>
            </a:r>
          </a:p>
        </p:txBody>
      </p:sp>
      <p:sp>
        <p:nvSpPr>
          <p:cNvPr name="TextBox 10" id="10"/>
          <p:cNvSpPr txBox="true"/>
          <p:nvPr/>
        </p:nvSpPr>
        <p:spPr>
          <a:xfrm rot="0">
            <a:off x="2186299" y="4415294"/>
            <a:ext cx="8625472" cy="489671"/>
          </a:xfrm>
          <a:prstGeom prst="rect">
            <a:avLst/>
          </a:prstGeom>
        </p:spPr>
        <p:txBody>
          <a:bodyPr anchor="t" rtlCol="false" tIns="0" lIns="0" bIns="0" rIns="0">
            <a:spAutoFit/>
          </a:bodyPr>
          <a:lstStyle/>
          <a:p>
            <a:pPr marL="614585" indent="-307292" lvl="1">
              <a:lnSpc>
                <a:spcPts val="3985"/>
              </a:lnSpc>
              <a:buFont typeface="Arial"/>
              <a:buChar char="•"/>
            </a:pPr>
            <a:r>
              <a:rPr lang="en-US" sz="2846">
                <a:solidFill>
                  <a:srgbClr val="FFFFFF"/>
                </a:solidFill>
                <a:latin typeface="Inter Bold"/>
              </a:rPr>
              <a:t>PROPOSED STANDARDS</a:t>
            </a:r>
          </a:p>
        </p:txBody>
      </p:sp>
      <p:sp>
        <p:nvSpPr>
          <p:cNvPr name="TextBox 11" id="11"/>
          <p:cNvSpPr txBox="true"/>
          <p:nvPr/>
        </p:nvSpPr>
        <p:spPr>
          <a:xfrm rot="0">
            <a:off x="2166959" y="2393735"/>
            <a:ext cx="5864958" cy="489671"/>
          </a:xfrm>
          <a:prstGeom prst="rect">
            <a:avLst/>
          </a:prstGeom>
        </p:spPr>
        <p:txBody>
          <a:bodyPr anchor="t" rtlCol="false" tIns="0" lIns="0" bIns="0" rIns="0">
            <a:spAutoFit/>
          </a:bodyPr>
          <a:lstStyle/>
          <a:p>
            <a:pPr marL="614585" indent="-307292" lvl="1">
              <a:lnSpc>
                <a:spcPts val="3985"/>
              </a:lnSpc>
              <a:buFont typeface="Arial"/>
              <a:buChar char="•"/>
            </a:pPr>
            <a:r>
              <a:rPr lang="en-US" sz="2846">
                <a:solidFill>
                  <a:srgbClr val="FFFFFF"/>
                </a:solidFill>
                <a:latin typeface="Inter Bold"/>
              </a:rPr>
              <a:t>INTRODUCTION</a:t>
            </a:r>
          </a:p>
        </p:txBody>
      </p:sp>
      <p:sp>
        <p:nvSpPr>
          <p:cNvPr name="TextBox 12" id="12"/>
          <p:cNvSpPr txBox="true"/>
          <p:nvPr/>
        </p:nvSpPr>
        <p:spPr>
          <a:xfrm rot="0">
            <a:off x="2242779" y="5080485"/>
            <a:ext cx="6178110" cy="489671"/>
          </a:xfrm>
          <a:prstGeom prst="rect">
            <a:avLst/>
          </a:prstGeom>
        </p:spPr>
        <p:txBody>
          <a:bodyPr anchor="t" rtlCol="false" tIns="0" lIns="0" bIns="0" rIns="0">
            <a:spAutoFit/>
          </a:bodyPr>
          <a:lstStyle/>
          <a:p>
            <a:pPr marL="614585" indent="-307292" lvl="1">
              <a:lnSpc>
                <a:spcPts val="3985"/>
              </a:lnSpc>
              <a:buFont typeface="Arial"/>
              <a:buChar char="•"/>
            </a:pPr>
            <a:r>
              <a:rPr lang="en-US" sz="2846">
                <a:solidFill>
                  <a:srgbClr val="FFFFFF"/>
                </a:solidFill>
                <a:latin typeface="Inter Bold"/>
              </a:rPr>
              <a:t>PROJECT DESIGN</a:t>
            </a:r>
          </a:p>
        </p:txBody>
      </p:sp>
      <p:sp>
        <p:nvSpPr>
          <p:cNvPr name="TextBox 13" id="13"/>
          <p:cNvSpPr txBox="true"/>
          <p:nvPr/>
        </p:nvSpPr>
        <p:spPr>
          <a:xfrm rot="0">
            <a:off x="2242779" y="5745676"/>
            <a:ext cx="6178110" cy="489671"/>
          </a:xfrm>
          <a:prstGeom prst="rect">
            <a:avLst/>
          </a:prstGeom>
        </p:spPr>
        <p:txBody>
          <a:bodyPr anchor="t" rtlCol="false" tIns="0" lIns="0" bIns="0" rIns="0">
            <a:spAutoFit/>
          </a:bodyPr>
          <a:lstStyle/>
          <a:p>
            <a:pPr marL="614585" indent="-307292" lvl="1">
              <a:lnSpc>
                <a:spcPts val="3985"/>
              </a:lnSpc>
              <a:buFont typeface="Arial"/>
              <a:buChar char="•"/>
            </a:pPr>
            <a:r>
              <a:rPr lang="en-US" sz="2846">
                <a:solidFill>
                  <a:srgbClr val="FFFFFF"/>
                </a:solidFill>
                <a:latin typeface="Inter"/>
              </a:rPr>
              <a:t> </a:t>
            </a:r>
            <a:r>
              <a:rPr lang="en-US" sz="2846">
                <a:solidFill>
                  <a:srgbClr val="FFFFFF"/>
                </a:solidFill>
                <a:latin typeface="Inter Bold"/>
              </a:rPr>
              <a:t>MAINTAINABILITY</a:t>
            </a:r>
          </a:p>
        </p:txBody>
      </p:sp>
      <p:sp>
        <p:nvSpPr>
          <p:cNvPr name="TextBox 14" id="14"/>
          <p:cNvSpPr txBox="true"/>
          <p:nvPr/>
        </p:nvSpPr>
        <p:spPr>
          <a:xfrm rot="0">
            <a:off x="2242779" y="6311137"/>
            <a:ext cx="8625472" cy="489671"/>
          </a:xfrm>
          <a:prstGeom prst="rect">
            <a:avLst/>
          </a:prstGeom>
        </p:spPr>
        <p:txBody>
          <a:bodyPr anchor="t" rtlCol="false" tIns="0" lIns="0" bIns="0" rIns="0">
            <a:spAutoFit/>
          </a:bodyPr>
          <a:lstStyle/>
          <a:p>
            <a:pPr marL="614585" indent="-307292" lvl="1">
              <a:lnSpc>
                <a:spcPts val="3985"/>
              </a:lnSpc>
              <a:buFont typeface="Arial"/>
              <a:buChar char="•"/>
            </a:pPr>
            <a:r>
              <a:rPr lang="en-US" sz="2846">
                <a:solidFill>
                  <a:srgbClr val="FFFFFF"/>
                </a:solidFill>
                <a:latin typeface="Inter Bold"/>
              </a:rPr>
              <a:t>REALSTIC CONSTRAINTS</a:t>
            </a:r>
          </a:p>
        </p:txBody>
      </p:sp>
      <p:sp>
        <p:nvSpPr>
          <p:cNvPr name="TextBox 15" id="15"/>
          <p:cNvSpPr txBox="true"/>
          <p:nvPr/>
        </p:nvSpPr>
        <p:spPr>
          <a:xfrm rot="0">
            <a:off x="2242779" y="6876597"/>
            <a:ext cx="5864958" cy="489671"/>
          </a:xfrm>
          <a:prstGeom prst="rect">
            <a:avLst/>
          </a:prstGeom>
        </p:spPr>
        <p:txBody>
          <a:bodyPr anchor="t" rtlCol="false" tIns="0" lIns="0" bIns="0" rIns="0">
            <a:spAutoFit/>
          </a:bodyPr>
          <a:lstStyle/>
          <a:p>
            <a:pPr marL="614585" indent="-307292" lvl="1">
              <a:lnSpc>
                <a:spcPts val="3985"/>
              </a:lnSpc>
              <a:buFont typeface="Arial"/>
              <a:buChar char="•"/>
            </a:pPr>
            <a:r>
              <a:rPr lang="en-US" sz="2846">
                <a:solidFill>
                  <a:srgbClr val="FFFFFF"/>
                </a:solidFill>
                <a:latin typeface="Inter Bold"/>
              </a:rPr>
              <a:t>GANTT CHART</a:t>
            </a:r>
          </a:p>
        </p:txBody>
      </p:sp>
      <p:sp>
        <p:nvSpPr>
          <p:cNvPr name="TextBox 16" id="16"/>
          <p:cNvSpPr txBox="true"/>
          <p:nvPr/>
        </p:nvSpPr>
        <p:spPr>
          <a:xfrm rot="0">
            <a:off x="2242779" y="8109369"/>
            <a:ext cx="7088182" cy="489671"/>
          </a:xfrm>
          <a:prstGeom prst="rect">
            <a:avLst/>
          </a:prstGeom>
        </p:spPr>
        <p:txBody>
          <a:bodyPr anchor="t" rtlCol="false" tIns="0" lIns="0" bIns="0" rIns="0">
            <a:spAutoFit/>
          </a:bodyPr>
          <a:lstStyle/>
          <a:p>
            <a:pPr marL="614585" indent="-307292" lvl="1">
              <a:lnSpc>
                <a:spcPts val="3985"/>
              </a:lnSpc>
              <a:buFont typeface="Arial"/>
              <a:buChar char="•"/>
            </a:pPr>
            <a:r>
              <a:rPr lang="en-US" sz="2846">
                <a:solidFill>
                  <a:srgbClr val="FFFFFF"/>
                </a:solidFill>
                <a:latin typeface="Inter Bold"/>
              </a:rPr>
              <a:t>CONTRIBUTION TO THE SOCIETY</a:t>
            </a:r>
          </a:p>
        </p:txBody>
      </p:sp>
      <p:sp>
        <p:nvSpPr>
          <p:cNvPr name="TextBox 17" id="17"/>
          <p:cNvSpPr txBox="true"/>
          <p:nvPr/>
        </p:nvSpPr>
        <p:spPr>
          <a:xfrm rot="0">
            <a:off x="2242779" y="8774560"/>
            <a:ext cx="7088182" cy="489671"/>
          </a:xfrm>
          <a:prstGeom prst="rect">
            <a:avLst/>
          </a:prstGeom>
        </p:spPr>
        <p:txBody>
          <a:bodyPr anchor="t" rtlCol="false" tIns="0" lIns="0" bIns="0" rIns="0">
            <a:spAutoFit/>
          </a:bodyPr>
          <a:lstStyle/>
          <a:p>
            <a:pPr marL="614585" indent="-307292" lvl="1">
              <a:lnSpc>
                <a:spcPts val="3985"/>
              </a:lnSpc>
              <a:buFont typeface="Arial"/>
              <a:buChar char="•"/>
            </a:pPr>
            <a:r>
              <a:rPr lang="en-US" sz="2846">
                <a:solidFill>
                  <a:srgbClr val="FFFFFF"/>
                </a:solidFill>
                <a:latin typeface="Inter Bold"/>
              </a:rPr>
              <a:t>FUTURE WORK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384480" y="1808925"/>
            <a:ext cx="15519040" cy="7004049"/>
          </a:xfrm>
          <a:prstGeom prst="rect">
            <a:avLst/>
          </a:prstGeom>
        </p:spPr>
        <p:txBody>
          <a:bodyPr anchor="t" rtlCol="false" tIns="0" lIns="0" bIns="0" rIns="0">
            <a:spAutoFit/>
          </a:bodyPr>
          <a:lstStyle/>
          <a:p>
            <a:pPr algn="ctr">
              <a:lnSpc>
                <a:spcPts val="3500"/>
              </a:lnSpc>
              <a:spcBef>
                <a:spcPct val="0"/>
              </a:spcBef>
            </a:pPr>
          </a:p>
          <a:p>
            <a:pPr algn="ctr">
              <a:lnSpc>
                <a:spcPts val="3500"/>
              </a:lnSpc>
              <a:spcBef>
                <a:spcPct val="0"/>
              </a:spcBef>
            </a:pPr>
            <a:r>
              <a:rPr lang="en-US" sz="2500">
                <a:solidFill>
                  <a:srgbClr val="FFFFFF"/>
                </a:solidFill>
                <a:latin typeface="Inter Bold"/>
              </a:rPr>
              <a:t>THIS PROJECT AIMS TO DO REAL-TIME OBJECT DETECTION THROUGH A LAPTOP CAMERA OR WEBCAM USING OPENCV AND MOBILENETSSD. </a:t>
            </a:r>
          </a:p>
          <a:p>
            <a:pPr algn="ctr">
              <a:lnSpc>
                <a:spcPts val="3500"/>
              </a:lnSpc>
              <a:spcBef>
                <a:spcPct val="0"/>
              </a:spcBef>
            </a:pPr>
          </a:p>
          <a:p>
            <a:pPr algn="ctr">
              <a:lnSpc>
                <a:spcPts val="3500"/>
              </a:lnSpc>
              <a:spcBef>
                <a:spcPct val="0"/>
              </a:spcBef>
            </a:pPr>
          </a:p>
          <a:p>
            <a:pPr algn="ctr">
              <a:lnSpc>
                <a:spcPts val="3500"/>
              </a:lnSpc>
              <a:spcBef>
                <a:spcPct val="0"/>
              </a:spcBef>
            </a:pPr>
          </a:p>
          <a:p>
            <a:pPr algn="ctr">
              <a:lnSpc>
                <a:spcPts val="3500"/>
              </a:lnSpc>
              <a:spcBef>
                <a:spcPct val="0"/>
              </a:spcBef>
            </a:pPr>
          </a:p>
          <a:p>
            <a:pPr algn="ctr">
              <a:lnSpc>
                <a:spcPts val="3500"/>
              </a:lnSpc>
              <a:spcBef>
                <a:spcPct val="0"/>
              </a:spcBef>
            </a:pPr>
          </a:p>
          <a:p>
            <a:pPr algn="ctr">
              <a:lnSpc>
                <a:spcPts val="3500"/>
              </a:lnSpc>
              <a:spcBef>
                <a:spcPct val="0"/>
              </a:spcBef>
            </a:pPr>
          </a:p>
          <a:p>
            <a:pPr algn="ctr">
              <a:lnSpc>
                <a:spcPts val="3500"/>
              </a:lnSpc>
              <a:spcBef>
                <a:spcPct val="0"/>
              </a:spcBef>
            </a:pPr>
          </a:p>
          <a:p>
            <a:pPr algn="ctr">
              <a:lnSpc>
                <a:spcPts val="3500"/>
              </a:lnSpc>
              <a:spcBef>
                <a:spcPct val="0"/>
              </a:spcBef>
            </a:pPr>
          </a:p>
          <a:p>
            <a:pPr algn="just">
              <a:lnSpc>
                <a:spcPts val="3500"/>
              </a:lnSpc>
              <a:spcBef>
                <a:spcPct val="0"/>
              </a:spcBef>
            </a:pPr>
            <a:r>
              <a:rPr lang="en-US" sz="2500">
                <a:solidFill>
                  <a:srgbClr val="FFFFFF"/>
                </a:solidFill>
                <a:latin typeface="Inter Bold"/>
              </a:rPr>
              <a:t>                            </a:t>
            </a:r>
          </a:p>
          <a:p>
            <a:pPr algn="just">
              <a:lnSpc>
                <a:spcPts val="3500"/>
              </a:lnSpc>
              <a:spcBef>
                <a:spcPct val="0"/>
              </a:spcBef>
            </a:pPr>
          </a:p>
          <a:p>
            <a:pPr algn="just">
              <a:lnSpc>
                <a:spcPts val="3500"/>
              </a:lnSpc>
              <a:spcBef>
                <a:spcPct val="0"/>
              </a:spcBef>
            </a:pPr>
            <a:r>
              <a:rPr lang="en-US" sz="2500">
                <a:solidFill>
                  <a:srgbClr val="FFFFFF"/>
                </a:solidFill>
                <a:latin typeface="Inter Bold"/>
              </a:rPr>
              <a:t>                                           FIGURE-01: DETECTION AND CLASSIFICATION OF OBJECTS</a:t>
            </a:r>
          </a:p>
          <a:p>
            <a:pPr algn="just">
              <a:lnSpc>
                <a:spcPts val="3500"/>
              </a:lnSpc>
              <a:spcBef>
                <a:spcPct val="0"/>
              </a:spcBef>
            </a:pPr>
            <a:r>
              <a:rPr lang="en-US" sz="2500">
                <a:solidFill>
                  <a:srgbClr val="FFFFFF"/>
                </a:solidFill>
                <a:latin typeface="Inter Bold"/>
              </a:rPr>
              <a:t>                                              </a:t>
            </a:r>
          </a:p>
          <a:p>
            <a:pPr algn="just">
              <a:lnSpc>
                <a:spcPts val="3500"/>
              </a:lnSpc>
              <a:spcBef>
                <a:spcPct val="0"/>
              </a:spcBef>
            </a:pPr>
            <a:r>
              <a:rPr lang="en-US" sz="2500">
                <a:solidFill>
                  <a:srgbClr val="FFFFFF"/>
                </a:solidFill>
                <a:latin typeface="Inter Bold"/>
              </a:rPr>
              <a:t>                                                  </a:t>
            </a:r>
            <a:r>
              <a:rPr lang="en-US" sz="2500">
                <a:solidFill>
                  <a:srgbClr val="FFFFFF"/>
                </a:solidFill>
                <a:latin typeface="Inter Bold"/>
              </a:rPr>
              <a:t>MOTIVATION- RECOGNITION, TRACKING , ETC.</a:t>
            </a:r>
          </a:p>
        </p:txBody>
      </p:sp>
      <p:sp>
        <p:nvSpPr>
          <p:cNvPr name="Freeform 4" id="4"/>
          <p:cNvSpPr/>
          <p:nvPr/>
        </p:nvSpPr>
        <p:spPr>
          <a:xfrm flipH="false" flipV="false" rot="0">
            <a:off x="6569631" y="3579748"/>
            <a:ext cx="4703118" cy="3519552"/>
          </a:xfrm>
          <a:custGeom>
            <a:avLst/>
            <a:gdLst/>
            <a:ahLst/>
            <a:cxnLst/>
            <a:rect r="r" b="b" t="t" l="l"/>
            <a:pathLst>
              <a:path h="3519552" w="4703118">
                <a:moveTo>
                  <a:pt x="0" y="0"/>
                </a:moveTo>
                <a:lnTo>
                  <a:pt x="4703118" y="0"/>
                </a:lnTo>
                <a:lnTo>
                  <a:pt x="4703118" y="3519552"/>
                </a:lnTo>
                <a:lnTo>
                  <a:pt x="0" y="3519552"/>
                </a:lnTo>
                <a:lnTo>
                  <a:pt x="0" y="0"/>
                </a:lnTo>
                <a:close/>
              </a:path>
            </a:pathLst>
          </a:custGeom>
          <a:blipFill>
            <a:blip r:embed="rId3"/>
            <a:stretch>
              <a:fillRect l="0" t="0" r="0" b="0"/>
            </a:stretch>
          </a:blipFill>
        </p:spPr>
      </p:sp>
      <p:grpSp>
        <p:nvGrpSpPr>
          <p:cNvPr name="Group 5" id="5"/>
          <p:cNvGrpSpPr/>
          <p:nvPr/>
        </p:nvGrpSpPr>
        <p:grpSpPr>
          <a:xfrm rot="0">
            <a:off x="6455328" y="538700"/>
            <a:ext cx="5908170" cy="772953"/>
            <a:chOff x="0" y="0"/>
            <a:chExt cx="3106372" cy="406400"/>
          </a:xfrm>
        </p:grpSpPr>
        <p:sp>
          <p:nvSpPr>
            <p:cNvPr name="Freeform 6" id="6"/>
            <p:cNvSpPr/>
            <p:nvPr/>
          </p:nvSpPr>
          <p:spPr>
            <a:xfrm flipH="false" flipV="false" rot="0">
              <a:off x="0" y="0"/>
              <a:ext cx="3106372" cy="406400"/>
            </a:xfrm>
            <a:custGeom>
              <a:avLst/>
              <a:gdLst/>
              <a:ahLst/>
              <a:cxnLst/>
              <a:rect r="r" b="b" t="t" l="l"/>
              <a:pathLst>
                <a:path h="406400" w="3106372">
                  <a:moveTo>
                    <a:pt x="2903172" y="0"/>
                  </a:moveTo>
                  <a:cubicBezTo>
                    <a:pt x="3015397" y="0"/>
                    <a:pt x="3106372" y="90976"/>
                    <a:pt x="3106372" y="203200"/>
                  </a:cubicBezTo>
                  <a:cubicBezTo>
                    <a:pt x="3106372" y="315424"/>
                    <a:pt x="3015397" y="406400"/>
                    <a:pt x="2903172"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7" id="7"/>
            <p:cNvSpPr txBox="true"/>
            <p:nvPr/>
          </p:nvSpPr>
          <p:spPr>
            <a:xfrm>
              <a:off x="0" y="-38100"/>
              <a:ext cx="812800" cy="444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7478765" y="555606"/>
            <a:ext cx="3861296" cy="662940"/>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Inter Bold"/>
              </a:rPr>
              <a:t>INTRODUCTION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632451" y="1861382"/>
            <a:ext cx="3731312" cy="431799"/>
          </a:xfrm>
          <a:prstGeom prst="rect">
            <a:avLst/>
          </a:prstGeom>
        </p:spPr>
        <p:txBody>
          <a:bodyPr anchor="t" rtlCol="false" tIns="0" lIns="0" bIns="0" rIns="0">
            <a:spAutoFit/>
          </a:bodyPr>
          <a:lstStyle/>
          <a:p>
            <a:pPr>
              <a:lnSpc>
                <a:spcPts val="3500"/>
              </a:lnSpc>
            </a:pPr>
            <a:r>
              <a:rPr lang="en-US" sz="2500">
                <a:solidFill>
                  <a:srgbClr val="FFFFFF"/>
                </a:solidFill>
                <a:latin typeface="Inter Bold"/>
              </a:rPr>
              <a:t>RELEVANCE</a:t>
            </a:r>
          </a:p>
        </p:txBody>
      </p:sp>
      <p:sp>
        <p:nvSpPr>
          <p:cNvPr name="TextBox 4" id="4"/>
          <p:cNvSpPr txBox="true"/>
          <p:nvPr/>
        </p:nvSpPr>
        <p:spPr>
          <a:xfrm rot="0">
            <a:off x="632451" y="2540832"/>
            <a:ext cx="7604844" cy="1663126"/>
          </a:xfrm>
          <a:prstGeom prst="rect">
            <a:avLst/>
          </a:prstGeom>
        </p:spPr>
        <p:txBody>
          <a:bodyPr anchor="t" rtlCol="false" tIns="0" lIns="0" bIns="0" rIns="0">
            <a:spAutoFit/>
          </a:bodyPr>
          <a:lstStyle/>
          <a:p>
            <a:pPr algn="just">
              <a:lnSpc>
                <a:spcPts val="3356"/>
              </a:lnSpc>
            </a:pPr>
            <a:r>
              <a:rPr lang="en-US" sz="2397">
                <a:solidFill>
                  <a:srgbClr val="FFFFFF"/>
                </a:solidFill>
                <a:latin typeface="Inter"/>
              </a:rPr>
              <a:t>The main goal of object detection is to scan digital images or real-life scenarios to locate instances of every object, separate them, and analyze their necessary features for real-time predictions.</a:t>
            </a:r>
          </a:p>
        </p:txBody>
      </p:sp>
      <p:grpSp>
        <p:nvGrpSpPr>
          <p:cNvPr name="Group 5" id="5"/>
          <p:cNvGrpSpPr/>
          <p:nvPr/>
        </p:nvGrpSpPr>
        <p:grpSpPr>
          <a:xfrm rot="0">
            <a:off x="6455328" y="538700"/>
            <a:ext cx="5908170" cy="772953"/>
            <a:chOff x="0" y="0"/>
            <a:chExt cx="3106372" cy="406400"/>
          </a:xfrm>
        </p:grpSpPr>
        <p:sp>
          <p:nvSpPr>
            <p:cNvPr name="Freeform 6" id="6"/>
            <p:cNvSpPr/>
            <p:nvPr/>
          </p:nvSpPr>
          <p:spPr>
            <a:xfrm flipH="false" flipV="false" rot="0">
              <a:off x="0" y="0"/>
              <a:ext cx="3106372" cy="406400"/>
            </a:xfrm>
            <a:custGeom>
              <a:avLst/>
              <a:gdLst/>
              <a:ahLst/>
              <a:cxnLst/>
              <a:rect r="r" b="b" t="t" l="l"/>
              <a:pathLst>
                <a:path h="406400" w="3106372">
                  <a:moveTo>
                    <a:pt x="2903172" y="0"/>
                  </a:moveTo>
                  <a:cubicBezTo>
                    <a:pt x="3015397" y="0"/>
                    <a:pt x="3106372" y="90976"/>
                    <a:pt x="3106372" y="203200"/>
                  </a:cubicBezTo>
                  <a:cubicBezTo>
                    <a:pt x="3106372" y="315424"/>
                    <a:pt x="3015397" y="406400"/>
                    <a:pt x="2903172"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7" id="7"/>
            <p:cNvSpPr txBox="true"/>
            <p:nvPr/>
          </p:nvSpPr>
          <p:spPr>
            <a:xfrm>
              <a:off x="0" y="-38100"/>
              <a:ext cx="812800" cy="444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6881427" y="629902"/>
            <a:ext cx="5055973" cy="523875"/>
          </a:xfrm>
          <a:prstGeom prst="rect">
            <a:avLst/>
          </a:prstGeom>
        </p:spPr>
        <p:txBody>
          <a:bodyPr anchor="t" rtlCol="false" tIns="0" lIns="0" bIns="0" rIns="0">
            <a:spAutoFit/>
          </a:bodyPr>
          <a:lstStyle/>
          <a:p>
            <a:pPr algn="ctr">
              <a:lnSpc>
                <a:spcPts val="4200"/>
              </a:lnSpc>
            </a:pPr>
            <a:r>
              <a:rPr lang="en-US" sz="3000">
                <a:solidFill>
                  <a:srgbClr val="21153D"/>
                </a:solidFill>
                <a:latin typeface="Inter Bold"/>
              </a:rPr>
              <a:t>RELEVANCE &amp; FEASIBILITY</a:t>
            </a:r>
          </a:p>
        </p:txBody>
      </p:sp>
      <p:sp>
        <p:nvSpPr>
          <p:cNvPr name="TextBox 9" id="9"/>
          <p:cNvSpPr txBox="true"/>
          <p:nvPr/>
        </p:nvSpPr>
        <p:spPr>
          <a:xfrm rot="0">
            <a:off x="10268383" y="2540832"/>
            <a:ext cx="7604844" cy="1663126"/>
          </a:xfrm>
          <a:prstGeom prst="rect">
            <a:avLst/>
          </a:prstGeom>
        </p:spPr>
        <p:txBody>
          <a:bodyPr anchor="t" rtlCol="false" tIns="0" lIns="0" bIns="0" rIns="0">
            <a:spAutoFit/>
          </a:bodyPr>
          <a:lstStyle/>
          <a:p>
            <a:pPr algn="just">
              <a:lnSpc>
                <a:spcPts val="3356"/>
              </a:lnSpc>
            </a:pPr>
            <a:r>
              <a:rPr lang="en-US" sz="2397">
                <a:solidFill>
                  <a:srgbClr val="FFFFFF"/>
                </a:solidFill>
                <a:latin typeface="Inter"/>
              </a:rPr>
              <a:t>The system will require simple desktop computers. The system is very user friendly so that any layman who has computer knowledge can use it. This makes the behavior doable.</a:t>
            </a:r>
          </a:p>
        </p:txBody>
      </p:sp>
      <p:sp>
        <p:nvSpPr>
          <p:cNvPr name="TextBox 10" id="10"/>
          <p:cNvSpPr txBox="true"/>
          <p:nvPr/>
        </p:nvSpPr>
        <p:spPr>
          <a:xfrm rot="0">
            <a:off x="10268383" y="1861382"/>
            <a:ext cx="4347589" cy="431799"/>
          </a:xfrm>
          <a:prstGeom prst="rect">
            <a:avLst/>
          </a:prstGeom>
        </p:spPr>
        <p:txBody>
          <a:bodyPr anchor="t" rtlCol="false" tIns="0" lIns="0" bIns="0" rIns="0">
            <a:spAutoFit/>
          </a:bodyPr>
          <a:lstStyle/>
          <a:p>
            <a:pPr>
              <a:lnSpc>
                <a:spcPts val="3500"/>
              </a:lnSpc>
            </a:pPr>
            <a:r>
              <a:rPr lang="en-US" sz="2500">
                <a:solidFill>
                  <a:srgbClr val="FFFFFF"/>
                </a:solidFill>
                <a:latin typeface="Inter Bold"/>
              </a:rPr>
              <a:t>BEHAVIORAL FEASIBILITY</a:t>
            </a:r>
          </a:p>
        </p:txBody>
      </p:sp>
      <p:sp>
        <p:nvSpPr>
          <p:cNvPr name="TextBox 11" id="11"/>
          <p:cNvSpPr txBox="true"/>
          <p:nvPr/>
        </p:nvSpPr>
        <p:spPr>
          <a:xfrm rot="0">
            <a:off x="632451" y="5800983"/>
            <a:ext cx="4442401" cy="431799"/>
          </a:xfrm>
          <a:prstGeom prst="rect">
            <a:avLst/>
          </a:prstGeom>
        </p:spPr>
        <p:txBody>
          <a:bodyPr anchor="t" rtlCol="false" tIns="0" lIns="0" bIns="0" rIns="0">
            <a:spAutoFit/>
          </a:bodyPr>
          <a:lstStyle/>
          <a:p>
            <a:pPr>
              <a:lnSpc>
                <a:spcPts val="3500"/>
              </a:lnSpc>
            </a:pPr>
            <a:r>
              <a:rPr lang="en-US" sz="2500">
                <a:solidFill>
                  <a:srgbClr val="FFFFFF"/>
                </a:solidFill>
                <a:latin typeface="Inter Bold"/>
              </a:rPr>
              <a:t> OPERATIONAL FEASIBILITY</a:t>
            </a:r>
          </a:p>
        </p:txBody>
      </p:sp>
      <p:sp>
        <p:nvSpPr>
          <p:cNvPr name="TextBox 12" id="12"/>
          <p:cNvSpPr txBox="true"/>
          <p:nvPr/>
        </p:nvSpPr>
        <p:spPr>
          <a:xfrm rot="0">
            <a:off x="632451" y="6344683"/>
            <a:ext cx="7604844" cy="2501326"/>
          </a:xfrm>
          <a:prstGeom prst="rect">
            <a:avLst/>
          </a:prstGeom>
        </p:spPr>
        <p:txBody>
          <a:bodyPr anchor="t" rtlCol="false" tIns="0" lIns="0" bIns="0" rIns="0">
            <a:spAutoFit/>
          </a:bodyPr>
          <a:lstStyle/>
          <a:p>
            <a:pPr algn="just">
              <a:lnSpc>
                <a:spcPts val="3356"/>
              </a:lnSpc>
            </a:pPr>
            <a:r>
              <a:rPr lang="en-US" sz="2397">
                <a:solidFill>
                  <a:srgbClr val="FFFFFF"/>
                </a:solidFill>
                <a:latin typeface="Inter"/>
              </a:rPr>
              <a:t>The operational feasibility of the system lies in the fact that it is user-friendly, easy to use and has a simple user interface. The proposed system worked successfully, achieving the intended functions and resulting in consistent performance and improved performance.</a:t>
            </a:r>
          </a:p>
        </p:txBody>
      </p:sp>
      <p:sp>
        <p:nvSpPr>
          <p:cNvPr name="TextBox 13" id="13"/>
          <p:cNvSpPr txBox="true"/>
          <p:nvPr/>
        </p:nvSpPr>
        <p:spPr>
          <a:xfrm rot="0">
            <a:off x="10142298" y="5800983"/>
            <a:ext cx="4442401" cy="431799"/>
          </a:xfrm>
          <a:prstGeom prst="rect">
            <a:avLst/>
          </a:prstGeom>
        </p:spPr>
        <p:txBody>
          <a:bodyPr anchor="t" rtlCol="false" tIns="0" lIns="0" bIns="0" rIns="0">
            <a:spAutoFit/>
          </a:bodyPr>
          <a:lstStyle/>
          <a:p>
            <a:pPr>
              <a:lnSpc>
                <a:spcPts val="3500"/>
              </a:lnSpc>
            </a:pPr>
            <a:r>
              <a:rPr lang="en-US" sz="2500">
                <a:solidFill>
                  <a:srgbClr val="FFFFFF"/>
                </a:solidFill>
                <a:latin typeface="Inter Bold"/>
              </a:rPr>
              <a:t>  TECHNICAL FEASIBILITY</a:t>
            </a:r>
          </a:p>
        </p:txBody>
      </p:sp>
      <p:sp>
        <p:nvSpPr>
          <p:cNvPr name="TextBox 14" id="14"/>
          <p:cNvSpPr txBox="true"/>
          <p:nvPr/>
        </p:nvSpPr>
        <p:spPr>
          <a:xfrm rot="0">
            <a:off x="10268383" y="6344683"/>
            <a:ext cx="7604844" cy="2082226"/>
          </a:xfrm>
          <a:prstGeom prst="rect">
            <a:avLst/>
          </a:prstGeom>
        </p:spPr>
        <p:txBody>
          <a:bodyPr anchor="t" rtlCol="false" tIns="0" lIns="0" bIns="0" rIns="0">
            <a:spAutoFit/>
          </a:bodyPr>
          <a:lstStyle/>
          <a:p>
            <a:pPr algn="just">
              <a:lnSpc>
                <a:spcPts val="3356"/>
              </a:lnSpc>
            </a:pPr>
            <a:r>
              <a:rPr lang="en-US" sz="2397">
                <a:solidFill>
                  <a:srgbClr val="FFFFFF"/>
                </a:solidFill>
                <a:latin typeface="Inter"/>
              </a:rPr>
              <a:t>In a technical feasibility study, it is to be tested whether the proposed system can be developed using the existing technology or not. It is planned to use the proposed system using Python, OpenCV, Keras, Tensorflow.</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a:grpSpLocks noChangeAspect="true"/>
          </p:cNvGrpSpPr>
          <p:nvPr/>
        </p:nvGrpSpPr>
        <p:grpSpPr>
          <a:xfrm rot="0">
            <a:off x="12517726" y="5607050"/>
            <a:ext cx="3736576" cy="3736561"/>
            <a:chOff x="0" y="0"/>
            <a:chExt cx="6350025" cy="6350000"/>
          </a:xfrm>
        </p:grpSpPr>
        <p:sp>
          <p:nvSpPr>
            <p:cNvPr name="Freeform 4" id="4"/>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48076" t="0" r="-48076" b="0"/>
              </a:stretch>
            </a:blipFill>
          </p:spPr>
        </p:sp>
      </p:grpSp>
      <p:grpSp>
        <p:nvGrpSpPr>
          <p:cNvPr name="Group 5" id="5"/>
          <p:cNvGrpSpPr>
            <a:grpSpLocks noChangeAspect="true"/>
          </p:cNvGrpSpPr>
          <p:nvPr/>
        </p:nvGrpSpPr>
        <p:grpSpPr>
          <a:xfrm rot="0">
            <a:off x="12517726" y="1659399"/>
            <a:ext cx="3671440" cy="3671426"/>
            <a:chOff x="0" y="0"/>
            <a:chExt cx="6350025" cy="6350000"/>
          </a:xfrm>
        </p:grpSpPr>
        <p:sp>
          <p:nvSpPr>
            <p:cNvPr name="Freeform 6" id="6"/>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27735" t="0" r="-27735" b="0"/>
              </a:stretch>
            </a:blipFill>
          </p:spPr>
        </p:sp>
      </p:grpSp>
      <p:grpSp>
        <p:nvGrpSpPr>
          <p:cNvPr name="Group 7" id="7"/>
          <p:cNvGrpSpPr/>
          <p:nvPr/>
        </p:nvGrpSpPr>
        <p:grpSpPr>
          <a:xfrm rot="0">
            <a:off x="6242451" y="675722"/>
            <a:ext cx="5139417" cy="705956"/>
            <a:chOff x="0" y="0"/>
            <a:chExt cx="2958625" cy="406400"/>
          </a:xfrm>
        </p:grpSpPr>
        <p:sp>
          <p:nvSpPr>
            <p:cNvPr name="Freeform 8" id="8"/>
            <p:cNvSpPr/>
            <p:nvPr/>
          </p:nvSpPr>
          <p:spPr>
            <a:xfrm flipH="false" flipV="false" rot="0">
              <a:off x="0" y="0"/>
              <a:ext cx="2958625" cy="406400"/>
            </a:xfrm>
            <a:custGeom>
              <a:avLst/>
              <a:gdLst/>
              <a:ahLst/>
              <a:cxnLst/>
              <a:rect r="r" b="b" t="t" l="l"/>
              <a:pathLst>
                <a:path h="406400" w="2958625">
                  <a:moveTo>
                    <a:pt x="2755425" y="0"/>
                  </a:moveTo>
                  <a:cubicBezTo>
                    <a:pt x="2867649" y="0"/>
                    <a:pt x="2958625" y="90976"/>
                    <a:pt x="2958625" y="203200"/>
                  </a:cubicBezTo>
                  <a:cubicBezTo>
                    <a:pt x="2958625" y="315424"/>
                    <a:pt x="2867649" y="406400"/>
                    <a:pt x="2755425"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9" id="9"/>
            <p:cNvSpPr txBox="true"/>
            <p:nvPr/>
          </p:nvSpPr>
          <p:spPr>
            <a:xfrm>
              <a:off x="0" y="-38100"/>
              <a:ext cx="812800" cy="444500"/>
            </a:xfrm>
            <a:prstGeom prst="rect">
              <a:avLst/>
            </a:prstGeom>
          </p:spPr>
          <p:txBody>
            <a:bodyPr anchor="ctr" rtlCol="false" tIns="50800" lIns="50800" bIns="50800" rIns="50800"/>
            <a:lstStyle/>
            <a:p>
              <a:pPr algn="just">
                <a:lnSpc>
                  <a:spcPts val="2659"/>
                </a:lnSpc>
                <a:spcBef>
                  <a:spcPct val="0"/>
                </a:spcBef>
              </a:pPr>
            </a:p>
          </p:txBody>
        </p:sp>
      </p:grpSp>
      <p:sp>
        <p:nvSpPr>
          <p:cNvPr name="TextBox 10" id="10"/>
          <p:cNvSpPr txBox="true"/>
          <p:nvPr/>
        </p:nvSpPr>
        <p:spPr>
          <a:xfrm rot="0">
            <a:off x="223621" y="2587379"/>
            <a:ext cx="1689993" cy="539219"/>
          </a:xfrm>
          <a:prstGeom prst="rect">
            <a:avLst/>
          </a:prstGeom>
        </p:spPr>
        <p:txBody>
          <a:bodyPr anchor="t" rtlCol="false" tIns="0" lIns="0" bIns="0" rIns="0">
            <a:spAutoFit/>
          </a:bodyPr>
          <a:lstStyle/>
          <a:p>
            <a:pPr algn="just">
              <a:lnSpc>
                <a:spcPts val="4414"/>
              </a:lnSpc>
            </a:pPr>
            <a:r>
              <a:rPr lang="en-US" sz="3153">
                <a:solidFill>
                  <a:srgbClr val="FFFFFF"/>
                </a:solidFill>
                <a:latin typeface="Inter Bold"/>
              </a:rPr>
              <a:t>STEP-1</a:t>
            </a:r>
          </a:p>
        </p:txBody>
      </p:sp>
      <p:sp>
        <p:nvSpPr>
          <p:cNvPr name="TextBox 11" id="11"/>
          <p:cNvSpPr txBox="true"/>
          <p:nvPr/>
        </p:nvSpPr>
        <p:spPr>
          <a:xfrm rot="0">
            <a:off x="223621" y="3146576"/>
            <a:ext cx="6849203" cy="882178"/>
          </a:xfrm>
          <a:prstGeom prst="rect">
            <a:avLst/>
          </a:prstGeom>
        </p:spPr>
        <p:txBody>
          <a:bodyPr anchor="t" rtlCol="false" tIns="0" lIns="0" bIns="0" rIns="0">
            <a:spAutoFit/>
          </a:bodyPr>
          <a:lstStyle/>
          <a:p>
            <a:pPr algn="just">
              <a:lnSpc>
                <a:spcPts val="3527"/>
              </a:lnSpc>
            </a:pPr>
            <a:r>
              <a:rPr lang="en-US" sz="2519">
                <a:solidFill>
                  <a:srgbClr val="FFFFFF"/>
                </a:solidFill>
                <a:latin typeface="Inter"/>
              </a:rPr>
              <a:t>Divide every 32*32 px images into patches.</a:t>
            </a:r>
          </a:p>
          <a:p>
            <a:pPr algn="just">
              <a:lnSpc>
                <a:spcPts val="3527"/>
              </a:lnSpc>
            </a:pPr>
          </a:p>
        </p:txBody>
      </p:sp>
      <p:sp>
        <p:nvSpPr>
          <p:cNvPr name="TextBox 12" id="12"/>
          <p:cNvSpPr txBox="true"/>
          <p:nvPr/>
        </p:nvSpPr>
        <p:spPr>
          <a:xfrm rot="0">
            <a:off x="6625825" y="709290"/>
            <a:ext cx="4124258" cy="572145"/>
          </a:xfrm>
          <a:prstGeom prst="rect">
            <a:avLst/>
          </a:prstGeom>
        </p:spPr>
        <p:txBody>
          <a:bodyPr anchor="t" rtlCol="false" tIns="0" lIns="0" bIns="0" rIns="0">
            <a:spAutoFit/>
          </a:bodyPr>
          <a:lstStyle/>
          <a:p>
            <a:pPr algn="ctr">
              <a:lnSpc>
                <a:spcPts val="4689"/>
              </a:lnSpc>
            </a:pPr>
            <a:r>
              <a:rPr lang="en-US" sz="3349">
                <a:solidFill>
                  <a:srgbClr val="21153D"/>
                </a:solidFill>
                <a:latin typeface="Inter Bold"/>
              </a:rPr>
              <a:t>METHODOLOGY</a:t>
            </a:r>
          </a:p>
        </p:txBody>
      </p:sp>
      <p:sp>
        <p:nvSpPr>
          <p:cNvPr name="TextBox 13" id="13"/>
          <p:cNvSpPr txBox="true"/>
          <p:nvPr/>
        </p:nvSpPr>
        <p:spPr>
          <a:xfrm rot="0">
            <a:off x="223621" y="4039207"/>
            <a:ext cx="1511739" cy="539219"/>
          </a:xfrm>
          <a:prstGeom prst="rect">
            <a:avLst/>
          </a:prstGeom>
        </p:spPr>
        <p:txBody>
          <a:bodyPr anchor="t" rtlCol="false" tIns="0" lIns="0" bIns="0" rIns="0">
            <a:spAutoFit/>
          </a:bodyPr>
          <a:lstStyle/>
          <a:p>
            <a:pPr algn="just">
              <a:lnSpc>
                <a:spcPts val="4414"/>
              </a:lnSpc>
            </a:pPr>
            <a:r>
              <a:rPr lang="en-US" sz="3153">
                <a:solidFill>
                  <a:srgbClr val="FFFFFF"/>
                </a:solidFill>
                <a:latin typeface="Inter Bold"/>
              </a:rPr>
              <a:t>STEP-2</a:t>
            </a:r>
          </a:p>
        </p:txBody>
      </p:sp>
      <p:sp>
        <p:nvSpPr>
          <p:cNvPr name="TextBox 14" id="14"/>
          <p:cNvSpPr txBox="true"/>
          <p:nvPr/>
        </p:nvSpPr>
        <p:spPr>
          <a:xfrm rot="0">
            <a:off x="223621" y="4546871"/>
            <a:ext cx="10526462" cy="437665"/>
          </a:xfrm>
          <a:prstGeom prst="rect">
            <a:avLst/>
          </a:prstGeom>
        </p:spPr>
        <p:txBody>
          <a:bodyPr anchor="t" rtlCol="false" tIns="0" lIns="0" bIns="0" rIns="0">
            <a:spAutoFit/>
          </a:bodyPr>
          <a:lstStyle/>
          <a:p>
            <a:pPr algn="just">
              <a:lnSpc>
                <a:spcPts val="3527"/>
              </a:lnSpc>
            </a:pPr>
            <a:r>
              <a:rPr lang="en-US" sz="2519">
                <a:solidFill>
                  <a:srgbClr val="FFFFFF"/>
                </a:solidFill>
                <a:latin typeface="Inter"/>
              </a:rPr>
              <a:t>Values obtained above will represent final feature vector for images</a:t>
            </a:r>
          </a:p>
        </p:txBody>
      </p:sp>
      <p:sp>
        <p:nvSpPr>
          <p:cNvPr name="TextBox 15" id="15"/>
          <p:cNvSpPr txBox="true"/>
          <p:nvPr/>
        </p:nvSpPr>
        <p:spPr>
          <a:xfrm rot="0">
            <a:off x="223621" y="5493128"/>
            <a:ext cx="1511739" cy="539219"/>
          </a:xfrm>
          <a:prstGeom prst="rect">
            <a:avLst/>
          </a:prstGeom>
        </p:spPr>
        <p:txBody>
          <a:bodyPr anchor="t" rtlCol="false" tIns="0" lIns="0" bIns="0" rIns="0">
            <a:spAutoFit/>
          </a:bodyPr>
          <a:lstStyle/>
          <a:p>
            <a:pPr algn="just">
              <a:lnSpc>
                <a:spcPts val="4414"/>
              </a:lnSpc>
            </a:pPr>
            <a:r>
              <a:rPr lang="en-US" sz="3153">
                <a:solidFill>
                  <a:srgbClr val="FFFFFF"/>
                </a:solidFill>
                <a:latin typeface="Inter Bold"/>
              </a:rPr>
              <a:t>STEP-3</a:t>
            </a:r>
          </a:p>
        </p:txBody>
      </p:sp>
      <p:sp>
        <p:nvSpPr>
          <p:cNvPr name="TextBox 16" id="16"/>
          <p:cNvSpPr txBox="true"/>
          <p:nvPr/>
        </p:nvSpPr>
        <p:spPr>
          <a:xfrm rot="0">
            <a:off x="223621" y="6051397"/>
            <a:ext cx="6042000" cy="882178"/>
          </a:xfrm>
          <a:prstGeom prst="rect">
            <a:avLst/>
          </a:prstGeom>
        </p:spPr>
        <p:txBody>
          <a:bodyPr anchor="t" rtlCol="false" tIns="0" lIns="0" bIns="0" rIns="0">
            <a:spAutoFit/>
          </a:bodyPr>
          <a:lstStyle/>
          <a:p>
            <a:pPr algn="just">
              <a:lnSpc>
                <a:spcPts val="3527"/>
              </a:lnSpc>
            </a:pPr>
            <a:r>
              <a:rPr lang="en-US" sz="2519">
                <a:solidFill>
                  <a:srgbClr val="FFFFFF"/>
                </a:solidFill>
                <a:latin typeface="Inter"/>
              </a:rPr>
              <a:t>Classification using CNN Architectures.</a:t>
            </a:r>
          </a:p>
          <a:p>
            <a:pPr algn="just">
              <a:lnSpc>
                <a:spcPts val="3527"/>
              </a:lnSpc>
            </a:pPr>
          </a:p>
        </p:txBody>
      </p:sp>
      <p:sp>
        <p:nvSpPr>
          <p:cNvPr name="TextBox 17" id="17"/>
          <p:cNvSpPr txBox="true"/>
          <p:nvPr/>
        </p:nvSpPr>
        <p:spPr>
          <a:xfrm rot="0">
            <a:off x="223621" y="7137008"/>
            <a:ext cx="1511739" cy="539219"/>
          </a:xfrm>
          <a:prstGeom prst="rect">
            <a:avLst/>
          </a:prstGeom>
        </p:spPr>
        <p:txBody>
          <a:bodyPr anchor="t" rtlCol="false" tIns="0" lIns="0" bIns="0" rIns="0">
            <a:spAutoFit/>
          </a:bodyPr>
          <a:lstStyle/>
          <a:p>
            <a:pPr algn="just">
              <a:lnSpc>
                <a:spcPts val="4414"/>
              </a:lnSpc>
            </a:pPr>
            <a:r>
              <a:rPr lang="en-US" sz="3153">
                <a:solidFill>
                  <a:srgbClr val="FFFFFF"/>
                </a:solidFill>
                <a:latin typeface="Inter Bold"/>
              </a:rPr>
              <a:t>STEP-4</a:t>
            </a:r>
          </a:p>
        </p:txBody>
      </p:sp>
      <p:sp>
        <p:nvSpPr>
          <p:cNvPr name="TextBox 18" id="18"/>
          <p:cNvSpPr txBox="true"/>
          <p:nvPr/>
        </p:nvSpPr>
        <p:spPr>
          <a:xfrm rot="0">
            <a:off x="223621" y="7647652"/>
            <a:ext cx="11453251" cy="1771202"/>
          </a:xfrm>
          <a:prstGeom prst="rect">
            <a:avLst/>
          </a:prstGeom>
        </p:spPr>
        <p:txBody>
          <a:bodyPr anchor="t" rtlCol="false" tIns="0" lIns="0" bIns="0" rIns="0">
            <a:spAutoFit/>
          </a:bodyPr>
          <a:lstStyle/>
          <a:p>
            <a:pPr algn="just">
              <a:lnSpc>
                <a:spcPts val="3527"/>
              </a:lnSpc>
            </a:pPr>
            <a:r>
              <a:rPr lang="en-US" sz="2519">
                <a:solidFill>
                  <a:srgbClr val="FFFFFF"/>
                </a:solidFill>
                <a:latin typeface="Inter"/>
              </a:rPr>
              <a:t>Different Models will be compared based on model accuracy and validation</a:t>
            </a:r>
          </a:p>
          <a:p>
            <a:pPr algn="just">
              <a:lnSpc>
                <a:spcPts val="3527"/>
              </a:lnSpc>
            </a:pPr>
            <a:r>
              <a:rPr lang="en-US" sz="2519">
                <a:solidFill>
                  <a:srgbClr val="FFFFFF"/>
                </a:solidFill>
                <a:latin typeface="Inter"/>
              </a:rPr>
              <a:t>accuracy and respective losses, with activation function SoftMax.</a:t>
            </a:r>
          </a:p>
          <a:p>
            <a:pPr algn="just">
              <a:lnSpc>
                <a:spcPts val="3527"/>
              </a:lnSpc>
            </a:pPr>
          </a:p>
          <a:p>
            <a:pPr algn="just">
              <a:lnSpc>
                <a:spcPts val="352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117501" y="3025228"/>
            <a:ext cx="16053892" cy="3061393"/>
          </a:xfrm>
          <a:prstGeom prst="rect">
            <a:avLst/>
          </a:prstGeom>
        </p:spPr>
        <p:txBody>
          <a:bodyPr anchor="t" rtlCol="false" tIns="0" lIns="0" bIns="0" rIns="0">
            <a:spAutoFit/>
          </a:bodyPr>
          <a:lstStyle/>
          <a:p>
            <a:pPr>
              <a:lnSpc>
                <a:spcPts val="6086"/>
              </a:lnSpc>
              <a:spcBef>
                <a:spcPct val="0"/>
              </a:spcBef>
            </a:pPr>
            <a:r>
              <a:rPr lang="en-US" sz="4347">
                <a:solidFill>
                  <a:srgbClr val="FFFFFF"/>
                </a:solidFill>
                <a:latin typeface="Inter Bold"/>
              </a:rPr>
              <a:t>TOOLS : </a:t>
            </a:r>
            <a:r>
              <a:rPr lang="en-US" sz="4347">
                <a:solidFill>
                  <a:srgbClr val="FFFFFF"/>
                </a:solidFill>
                <a:latin typeface="Inter"/>
              </a:rPr>
              <a:t>ANACONDA , JUPYTER NOTEBOOK</a:t>
            </a:r>
          </a:p>
          <a:p>
            <a:pPr>
              <a:lnSpc>
                <a:spcPts val="6086"/>
              </a:lnSpc>
              <a:spcBef>
                <a:spcPct val="0"/>
              </a:spcBef>
            </a:pPr>
            <a:r>
              <a:rPr lang="en-US" sz="4347">
                <a:solidFill>
                  <a:srgbClr val="FFFFFF"/>
                </a:solidFill>
                <a:latin typeface="Inter Bold"/>
              </a:rPr>
              <a:t>LANGUAGES: </a:t>
            </a:r>
            <a:r>
              <a:rPr lang="en-US" sz="4347">
                <a:solidFill>
                  <a:srgbClr val="FFFFFF"/>
                </a:solidFill>
                <a:latin typeface="Inter"/>
              </a:rPr>
              <a:t>PYTHON</a:t>
            </a:r>
          </a:p>
          <a:p>
            <a:pPr>
              <a:lnSpc>
                <a:spcPts val="6086"/>
              </a:lnSpc>
              <a:spcBef>
                <a:spcPct val="0"/>
              </a:spcBef>
            </a:pPr>
            <a:r>
              <a:rPr lang="en-US" sz="4347">
                <a:solidFill>
                  <a:srgbClr val="FFFFFF"/>
                </a:solidFill>
                <a:latin typeface="Inter Bold"/>
              </a:rPr>
              <a:t>CONCEPTS: </a:t>
            </a:r>
            <a:r>
              <a:rPr lang="en-US" sz="4347">
                <a:solidFill>
                  <a:srgbClr val="FFFFFF"/>
                </a:solidFill>
                <a:latin typeface="Inter"/>
              </a:rPr>
              <a:t>SSD MOBILENETV3 (SINGLE SHOT DETECTION)</a:t>
            </a:r>
          </a:p>
          <a:p>
            <a:pPr>
              <a:lnSpc>
                <a:spcPts val="6086"/>
              </a:lnSpc>
              <a:spcBef>
                <a:spcPct val="0"/>
              </a:spcBef>
            </a:pPr>
            <a:r>
              <a:rPr lang="en-US" sz="4347">
                <a:solidFill>
                  <a:srgbClr val="FFFFFF"/>
                </a:solidFill>
                <a:latin typeface="Inter Bold"/>
              </a:rPr>
              <a:t>LIBRARIES: </a:t>
            </a:r>
            <a:r>
              <a:rPr lang="en-US" sz="4347">
                <a:solidFill>
                  <a:srgbClr val="FFFFFF"/>
                </a:solidFill>
                <a:latin typeface="Inter"/>
              </a:rPr>
              <a:t>TENSORFLOW, OPEN CV, MATPLOTLIB.PYPLOT</a:t>
            </a:r>
          </a:p>
        </p:txBody>
      </p:sp>
      <p:grpSp>
        <p:nvGrpSpPr>
          <p:cNvPr name="Group 4" id="4"/>
          <p:cNvGrpSpPr/>
          <p:nvPr/>
        </p:nvGrpSpPr>
        <p:grpSpPr>
          <a:xfrm rot="0">
            <a:off x="6242451" y="675722"/>
            <a:ext cx="5139417" cy="705956"/>
            <a:chOff x="0" y="0"/>
            <a:chExt cx="2958625" cy="406400"/>
          </a:xfrm>
        </p:grpSpPr>
        <p:sp>
          <p:nvSpPr>
            <p:cNvPr name="Freeform 5" id="5"/>
            <p:cNvSpPr/>
            <p:nvPr/>
          </p:nvSpPr>
          <p:spPr>
            <a:xfrm flipH="false" flipV="false" rot="0">
              <a:off x="0" y="0"/>
              <a:ext cx="2958625" cy="406400"/>
            </a:xfrm>
            <a:custGeom>
              <a:avLst/>
              <a:gdLst/>
              <a:ahLst/>
              <a:cxnLst/>
              <a:rect r="r" b="b" t="t" l="l"/>
              <a:pathLst>
                <a:path h="406400" w="2958625">
                  <a:moveTo>
                    <a:pt x="2755425" y="0"/>
                  </a:moveTo>
                  <a:cubicBezTo>
                    <a:pt x="2867649" y="0"/>
                    <a:pt x="2958625" y="90976"/>
                    <a:pt x="2958625" y="203200"/>
                  </a:cubicBezTo>
                  <a:cubicBezTo>
                    <a:pt x="2958625" y="315424"/>
                    <a:pt x="2867649" y="406400"/>
                    <a:pt x="2755425"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6" id="6"/>
            <p:cNvSpPr txBox="true"/>
            <p:nvPr/>
          </p:nvSpPr>
          <p:spPr>
            <a:xfrm>
              <a:off x="0" y="-38100"/>
              <a:ext cx="812800" cy="444500"/>
            </a:xfrm>
            <a:prstGeom prst="rect">
              <a:avLst/>
            </a:prstGeom>
          </p:spPr>
          <p:txBody>
            <a:bodyPr anchor="ctr" rtlCol="false" tIns="50800" lIns="50800" bIns="50800" rIns="50800"/>
            <a:lstStyle/>
            <a:p>
              <a:pPr algn="just">
                <a:lnSpc>
                  <a:spcPts val="2659"/>
                </a:lnSpc>
                <a:spcBef>
                  <a:spcPct val="0"/>
                </a:spcBef>
              </a:pPr>
            </a:p>
          </p:txBody>
        </p:sp>
      </p:grpSp>
      <p:sp>
        <p:nvSpPr>
          <p:cNvPr name="TextBox 7" id="7"/>
          <p:cNvSpPr txBox="true"/>
          <p:nvPr/>
        </p:nvSpPr>
        <p:spPr>
          <a:xfrm rot="0">
            <a:off x="6242451" y="703898"/>
            <a:ext cx="5139417" cy="573405"/>
          </a:xfrm>
          <a:prstGeom prst="rect">
            <a:avLst/>
          </a:prstGeom>
        </p:spPr>
        <p:txBody>
          <a:bodyPr anchor="t" rtlCol="false" tIns="0" lIns="0" bIns="0" rIns="0">
            <a:spAutoFit/>
          </a:bodyPr>
          <a:lstStyle/>
          <a:p>
            <a:pPr algn="ctr">
              <a:lnSpc>
                <a:spcPts val="4620"/>
              </a:lnSpc>
              <a:spcBef>
                <a:spcPct val="0"/>
              </a:spcBef>
            </a:pPr>
            <a:r>
              <a:rPr lang="en-US" sz="3300">
                <a:solidFill>
                  <a:srgbClr val="000000"/>
                </a:solidFill>
                <a:latin typeface="Inter Bold"/>
              </a:rPr>
              <a:t>TECHNOLOGIES USED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24368" y="986620"/>
            <a:ext cx="7172521" cy="705956"/>
            <a:chOff x="0" y="0"/>
            <a:chExt cx="4129029" cy="406400"/>
          </a:xfrm>
        </p:grpSpPr>
        <p:sp>
          <p:nvSpPr>
            <p:cNvPr name="Freeform 3" id="3"/>
            <p:cNvSpPr/>
            <p:nvPr/>
          </p:nvSpPr>
          <p:spPr>
            <a:xfrm flipH="false" flipV="false" rot="0">
              <a:off x="0" y="0"/>
              <a:ext cx="4129029" cy="406400"/>
            </a:xfrm>
            <a:custGeom>
              <a:avLst/>
              <a:gdLst/>
              <a:ahLst/>
              <a:cxnLst/>
              <a:rect r="r" b="b" t="t" l="l"/>
              <a:pathLst>
                <a:path h="406400" w="4129029">
                  <a:moveTo>
                    <a:pt x="3925829" y="0"/>
                  </a:moveTo>
                  <a:cubicBezTo>
                    <a:pt x="4038053" y="0"/>
                    <a:pt x="4129029" y="90976"/>
                    <a:pt x="4129029" y="203200"/>
                  </a:cubicBezTo>
                  <a:cubicBezTo>
                    <a:pt x="4129029" y="315424"/>
                    <a:pt x="4038053" y="406400"/>
                    <a:pt x="3925829"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4" id="4"/>
            <p:cNvSpPr txBox="true"/>
            <p:nvPr/>
          </p:nvSpPr>
          <p:spPr>
            <a:xfrm>
              <a:off x="0" y="-38100"/>
              <a:ext cx="812800"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63777" y="2414050"/>
            <a:ext cx="6722339" cy="6504479"/>
          </a:xfrm>
          <a:custGeom>
            <a:avLst/>
            <a:gdLst/>
            <a:ahLst/>
            <a:cxnLst/>
            <a:rect r="r" b="b" t="t" l="l"/>
            <a:pathLst>
              <a:path h="6504479" w="6722339">
                <a:moveTo>
                  <a:pt x="0" y="0"/>
                </a:moveTo>
                <a:lnTo>
                  <a:pt x="6722339" y="0"/>
                </a:lnTo>
                <a:lnTo>
                  <a:pt x="6722339" y="6504480"/>
                </a:lnTo>
                <a:lnTo>
                  <a:pt x="0" y="6504480"/>
                </a:lnTo>
                <a:lnTo>
                  <a:pt x="0" y="0"/>
                </a:lnTo>
                <a:close/>
              </a:path>
            </a:pathLst>
          </a:custGeom>
          <a:blipFill>
            <a:blip r:embed="rId2"/>
            <a:stretch>
              <a:fillRect l="-5949" t="0" r="-8057" b="0"/>
            </a:stretch>
          </a:blipFill>
        </p:spPr>
      </p:sp>
      <p:sp>
        <p:nvSpPr>
          <p:cNvPr name="Freeform 6" id="6"/>
          <p:cNvSpPr/>
          <p:nvPr/>
        </p:nvSpPr>
        <p:spPr>
          <a:xfrm flipH="false" flipV="false" rot="0">
            <a:off x="9715706" y="2414050"/>
            <a:ext cx="6562367" cy="6263398"/>
          </a:xfrm>
          <a:custGeom>
            <a:avLst/>
            <a:gdLst/>
            <a:ahLst/>
            <a:cxnLst/>
            <a:rect r="r" b="b" t="t" l="l"/>
            <a:pathLst>
              <a:path h="6263398" w="6562367">
                <a:moveTo>
                  <a:pt x="0" y="0"/>
                </a:moveTo>
                <a:lnTo>
                  <a:pt x="6562366" y="0"/>
                </a:lnTo>
                <a:lnTo>
                  <a:pt x="6562366" y="6263398"/>
                </a:lnTo>
                <a:lnTo>
                  <a:pt x="0" y="6263398"/>
                </a:lnTo>
                <a:lnTo>
                  <a:pt x="0" y="0"/>
                </a:lnTo>
                <a:close/>
              </a:path>
            </a:pathLst>
          </a:custGeom>
          <a:blipFill>
            <a:blip r:embed="rId3"/>
            <a:stretch>
              <a:fillRect l="0" t="0" r="0" b="0"/>
            </a:stretch>
          </a:blipFill>
        </p:spPr>
      </p:sp>
      <p:sp>
        <p:nvSpPr>
          <p:cNvPr name="TextBox 7" id="7"/>
          <p:cNvSpPr txBox="true"/>
          <p:nvPr/>
        </p:nvSpPr>
        <p:spPr>
          <a:xfrm rot="0">
            <a:off x="5824368" y="1048723"/>
            <a:ext cx="6905892" cy="566674"/>
          </a:xfrm>
          <a:prstGeom prst="rect">
            <a:avLst/>
          </a:prstGeom>
        </p:spPr>
        <p:txBody>
          <a:bodyPr anchor="t" rtlCol="false" tIns="0" lIns="0" bIns="0" rIns="0">
            <a:spAutoFit/>
          </a:bodyPr>
          <a:lstStyle/>
          <a:p>
            <a:pPr algn="ctr">
              <a:lnSpc>
                <a:spcPts val="4659"/>
              </a:lnSpc>
            </a:pPr>
            <a:r>
              <a:rPr lang="en-US" sz="3328">
                <a:solidFill>
                  <a:srgbClr val="21153D"/>
                </a:solidFill>
                <a:latin typeface="Inter Bold"/>
              </a:rPr>
              <a:t>PROPOSED STANDARDS</a:t>
            </a:r>
          </a:p>
        </p:txBody>
      </p:sp>
      <p:sp>
        <p:nvSpPr>
          <p:cNvPr name="TextBox 8" id="8"/>
          <p:cNvSpPr txBox="true"/>
          <p:nvPr/>
        </p:nvSpPr>
        <p:spPr>
          <a:xfrm rot="0">
            <a:off x="1975977" y="9191625"/>
            <a:ext cx="3051671"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2 Bold"/>
              </a:rPr>
              <a:t>Block Diagram</a:t>
            </a:r>
          </a:p>
        </p:txBody>
      </p:sp>
      <p:sp>
        <p:nvSpPr>
          <p:cNvPr name="TextBox 9" id="9"/>
          <p:cNvSpPr txBox="true"/>
          <p:nvPr/>
        </p:nvSpPr>
        <p:spPr>
          <a:xfrm rot="0">
            <a:off x="12716290" y="9191625"/>
            <a:ext cx="227786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2 Bold"/>
              </a:rPr>
              <a:t>Flow Chart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74292" y="443630"/>
            <a:ext cx="5139417" cy="817163"/>
            <a:chOff x="0" y="0"/>
            <a:chExt cx="2958625" cy="470419"/>
          </a:xfrm>
        </p:grpSpPr>
        <p:sp>
          <p:nvSpPr>
            <p:cNvPr name="Freeform 3" id="3"/>
            <p:cNvSpPr/>
            <p:nvPr/>
          </p:nvSpPr>
          <p:spPr>
            <a:xfrm flipH="false" flipV="false" rot="0">
              <a:off x="0" y="0"/>
              <a:ext cx="2958625" cy="470419"/>
            </a:xfrm>
            <a:custGeom>
              <a:avLst/>
              <a:gdLst/>
              <a:ahLst/>
              <a:cxnLst/>
              <a:rect r="r" b="b" t="t" l="l"/>
              <a:pathLst>
                <a:path h="470419" w="2958625">
                  <a:moveTo>
                    <a:pt x="2755425" y="0"/>
                  </a:moveTo>
                  <a:cubicBezTo>
                    <a:pt x="2867649" y="0"/>
                    <a:pt x="2958625" y="105307"/>
                    <a:pt x="2958625" y="235209"/>
                  </a:cubicBezTo>
                  <a:cubicBezTo>
                    <a:pt x="2958625" y="365112"/>
                    <a:pt x="2867649" y="470419"/>
                    <a:pt x="2755425" y="470419"/>
                  </a:cubicBezTo>
                  <a:lnTo>
                    <a:pt x="203200" y="470419"/>
                  </a:lnTo>
                  <a:cubicBezTo>
                    <a:pt x="90976" y="470419"/>
                    <a:pt x="0" y="365112"/>
                    <a:pt x="0" y="235209"/>
                  </a:cubicBezTo>
                  <a:cubicBezTo>
                    <a:pt x="0" y="105307"/>
                    <a:pt x="90976" y="0"/>
                    <a:pt x="203200" y="0"/>
                  </a:cubicBezTo>
                  <a:close/>
                </a:path>
              </a:pathLst>
            </a:custGeom>
            <a:solidFill>
              <a:srgbClr val="FFFFFF"/>
            </a:solidFill>
          </p:spPr>
        </p:sp>
        <p:sp>
          <p:nvSpPr>
            <p:cNvPr name="TextBox 4" id="4"/>
            <p:cNvSpPr txBox="true"/>
            <p:nvPr/>
          </p:nvSpPr>
          <p:spPr>
            <a:xfrm>
              <a:off x="0" y="-38100"/>
              <a:ext cx="812800" cy="444500"/>
            </a:xfrm>
            <a:prstGeom prst="rect">
              <a:avLst/>
            </a:prstGeom>
          </p:spPr>
          <p:txBody>
            <a:bodyPr anchor="ctr" rtlCol="false" tIns="50800" lIns="50800" bIns="50800" rIns="50800"/>
            <a:lstStyle/>
            <a:p>
              <a:pPr algn="just">
                <a:lnSpc>
                  <a:spcPts val="2659"/>
                </a:lnSpc>
                <a:spcBef>
                  <a:spcPct val="0"/>
                </a:spcBef>
              </a:pPr>
            </a:p>
          </p:txBody>
        </p:sp>
      </p:grpSp>
      <p:sp>
        <p:nvSpPr>
          <p:cNvPr name="Freeform 5" id="5"/>
          <p:cNvSpPr/>
          <p:nvPr/>
        </p:nvSpPr>
        <p:spPr>
          <a:xfrm flipH="false" flipV="false" rot="0">
            <a:off x="770211" y="1078230"/>
            <a:ext cx="16489089" cy="9077617"/>
          </a:xfrm>
          <a:custGeom>
            <a:avLst/>
            <a:gdLst/>
            <a:ahLst/>
            <a:cxnLst/>
            <a:rect r="r" b="b" t="t" l="l"/>
            <a:pathLst>
              <a:path h="9077617" w="16489089">
                <a:moveTo>
                  <a:pt x="0" y="0"/>
                </a:moveTo>
                <a:lnTo>
                  <a:pt x="16489089" y="0"/>
                </a:lnTo>
                <a:lnTo>
                  <a:pt x="16489089" y="9077617"/>
                </a:lnTo>
                <a:lnTo>
                  <a:pt x="0" y="9077617"/>
                </a:lnTo>
                <a:lnTo>
                  <a:pt x="0" y="0"/>
                </a:lnTo>
                <a:close/>
              </a:path>
            </a:pathLst>
          </a:custGeom>
          <a:blipFill>
            <a:blip r:embed="rId2"/>
            <a:stretch>
              <a:fillRect l="-28090" t="-43707" r="-30786" b="-18625"/>
            </a:stretch>
          </a:blipFill>
        </p:spPr>
      </p:sp>
      <p:sp>
        <p:nvSpPr>
          <p:cNvPr name="TextBox 6" id="6"/>
          <p:cNvSpPr txBox="true"/>
          <p:nvPr/>
        </p:nvSpPr>
        <p:spPr>
          <a:xfrm rot="0">
            <a:off x="6574292" y="488315"/>
            <a:ext cx="5139417" cy="589915"/>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Inter Bold"/>
              </a:rPr>
              <a:t>PROJECT DESIGN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DAFbFY1dy_Y</dc:identifier>
  <dcterms:modified xsi:type="dcterms:W3CDTF">2011-08-01T06:04:30Z</dcterms:modified>
  <cp:revision>1</cp:revision>
  <dc:title>Real time object detection</dc:title>
</cp:coreProperties>
</file>